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sldIdLst>
    <p:sldId id="256" r:id="rId4"/>
    <p:sldId id="261" r:id="rId5"/>
    <p:sldId id="264" r:id="rId6"/>
    <p:sldId id="262" r:id="rId7"/>
    <p:sldId id="265" r:id="rId8"/>
    <p:sldId id="305" r:id="rId9"/>
    <p:sldId id="289" r:id="rId10"/>
    <p:sldId id="307" r:id="rId11"/>
    <p:sldId id="285" r:id="rId12"/>
    <p:sldId id="304" r:id="rId13"/>
    <p:sldId id="292" r:id="rId14"/>
    <p:sldId id="290" r:id="rId15"/>
    <p:sldId id="270"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271" r:id="rId3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0D"/>
    <a:srgbClr val="85D8D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97" autoAdjust="0"/>
    <p:restoredTop sz="94434" autoAdjust="0"/>
  </p:normalViewPr>
  <p:slideViewPr>
    <p:cSldViewPr>
      <p:cViewPr>
        <p:scale>
          <a:sx n="90" d="100"/>
          <a:sy n="90" d="100"/>
        </p:scale>
        <p:origin x="-774" y="-12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A</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C</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lumMod val="60000"/>
            <a:lumOff val="4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D</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B</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9BC44171-365F-452D-AE92-EBE2E89770BA}">
      <dgm:prSet phldrT="[Text]" custT="1"/>
      <dgm:spPr>
        <a:solidFill>
          <a:schemeClr val="accent5">
            <a:lumMod val="40000"/>
            <a:lumOff val="6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E</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FF5F2014-EE5D-4FD1-9103-39F792365AE5}" type="sibTrans" cxnId="{15D8F364-6809-49BA-A228-EAE95F4BE6B9}">
      <dgm:prSet/>
      <dgm:spPr/>
      <dgm:t>
        <a:bodyPr/>
        <a:lstStyle/>
        <a:p>
          <a:endParaRPr lang="en-JM">
            <a:solidFill>
              <a:schemeClr val="bg1"/>
            </a:solidFill>
          </a:endParaRPr>
        </a:p>
      </dgm:t>
    </dgm:pt>
    <dgm:pt modelId="{7679D3FA-0101-42D1-A23D-75BD8EF1DA28}" type="parTrans" cxnId="{15D8F364-6809-49BA-A228-EAE95F4BE6B9}">
      <dgm:prSet/>
      <dgm:spPr/>
      <dgm:t>
        <a:bodyPr/>
        <a:lstStyle/>
        <a:p>
          <a:endParaRPr lang="en-JM">
            <a:solidFill>
              <a:schemeClr val="bg1"/>
            </a:solidFill>
          </a:endParaRPr>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5">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5">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5">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4" presStyleCnt="5">
        <dgm:presLayoutVars>
          <dgm:chMax val="1"/>
          <dgm:bulletEnabled val="1"/>
        </dgm:presLayoutVars>
      </dgm:prSet>
      <dgm:spPr/>
      <dgm:t>
        <a:bodyPr/>
        <a:lstStyle/>
        <a:p>
          <a:endParaRPr lang="en-US"/>
        </a:p>
      </dgm:t>
    </dgm:pt>
    <dgm:pt modelId="{48B1057C-5EDF-4EC8-9A6B-B059EB7B0F8E}" type="pres">
      <dgm:prSet presAssocID="{9BC44171-365F-452D-AE92-EBE2E89770BA}" presName="levelTx" presStyleLbl="revTx" presStyleIdx="0" presStyleCnt="0">
        <dgm:presLayoutVars>
          <dgm:chMax val="1"/>
          <dgm:bulletEnabled val="1"/>
        </dgm:presLayoutVars>
      </dgm:prSet>
      <dgm:spPr/>
      <dgm:t>
        <a:bodyPr/>
        <a:lstStyle/>
        <a:p>
          <a:endParaRPr lang="en-US"/>
        </a:p>
      </dgm:t>
    </dgm:pt>
  </dgm:ptLst>
  <dgm:cxnLst>
    <dgm:cxn modelId="{739B5CEA-1932-4053-852F-247E63691C79}" type="presOf" srcId="{9D67B1F7-C4FF-4E1E-94F4-69209A4E7C47}" destId="{753AA43A-5097-42D8-A3EF-20B11215D8F3}" srcOrd="0"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723E9675-955D-4A18-A032-DE43ECB85624}" type="presOf" srcId="{E924DC90-2427-4BE5-A522-6ACD4563EB45}" destId="{864F954D-81D4-4546-B08E-448FBA7A18FE}" srcOrd="0" destOrd="0" presId="urn:microsoft.com/office/officeart/2005/8/layout/pyramid1"/>
    <dgm:cxn modelId="{AE3EB5FA-4927-4388-BD48-8F9079826EFA}" type="presOf" srcId="{9BC44171-365F-452D-AE92-EBE2E89770BA}" destId="{48B1057C-5EDF-4EC8-9A6B-B059EB7B0F8E}" srcOrd="1" destOrd="0" presId="urn:microsoft.com/office/officeart/2005/8/layout/pyramid1"/>
    <dgm:cxn modelId="{BD1903A1-E006-4340-B4CF-7CD782490A38}" type="presOf" srcId="{53563D61-A301-4644-8AE7-FCAFDA9A58AB}" destId="{E6279944-4AC5-4561-B5D0-64EE0E57E695}" srcOrd="0" destOrd="0" presId="urn:microsoft.com/office/officeart/2005/8/layout/pyramid1"/>
    <dgm:cxn modelId="{31A5E032-4767-484E-9516-2D6EC1BAC818}" type="presOf" srcId="{53563D61-A301-4644-8AE7-FCAFDA9A58AB}" destId="{2E9D1362-172A-4369-8415-6E089FA67356}" srcOrd="1"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8FDB5E6D-661C-41AC-9FA0-91D3F8FFD6D9}"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F2629F3A-4FE3-4B3E-B83D-0555BE7C8FBD}" type="presOf" srcId="{85631E1F-364A-4A2A-9989-E896E5049557}" destId="{3CE8FECB-ADC6-4195-8C29-ECF1EEE9F8FA}" srcOrd="0" destOrd="0" presId="urn:microsoft.com/office/officeart/2005/8/layout/pyramid1"/>
    <dgm:cxn modelId="{15D8F364-6809-49BA-A228-EAE95F4BE6B9}" srcId="{28FD3D57-F3BB-4E5E-B091-1500A3C92E81}" destId="{9BC44171-365F-452D-AE92-EBE2E89770BA}" srcOrd="4" destOrd="0" parTransId="{7679D3FA-0101-42D1-A23D-75BD8EF1DA28}" sibTransId="{FF5F2014-EE5D-4FD1-9103-39F792365AE5}"/>
    <dgm:cxn modelId="{1263D722-8372-4789-B9F5-BFD8D9C870F1}" srcId="{28FD3D57-F3BB-4E5E-B091-1500A3C92E81}" destId="{9D67B1F7-C4FF-4E1E-94F4-69209A4E7C47}" srcOrd="2" destOrd="0" parTransId="{BD4D3042-AB5C-4E8F-B8BE-BC3A20988EB3}" sibTransId="{B379D14A-425C-47B8-B779-1E5D839E4BC8}"/>
    <dgm:cxn modelId="{A88E4273-F7D4-48AF-943F-7FA4DF9C2606}" type="presOf" srcId="{E924DC90-2427-4BE5-A522-6ACD4563EB45}" destId="{A8AE7F33-3372-4D78-96A6-FD2B204E9D9D}" srcOrd="1" destOrd="0" presId="urn:microsoft.com/office/officeart/2005/8/layout/pyramid1"/>
    <dgm:cxn modelId="{33ED1854-A9ED-45DA-8913-7FC839AAB981}" type="presOf" srcId="{9BC44171-365F-452D-AE92-EBE2E89770BA}" destId="{285279A8-A2FF-4704-92DF-4753853CE322}"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 modelId="{2A13AAA8-9828-4015-BBB7-DE44145677B4}" type="presParOf" srcId="{6346E340-6B27-47A2-93A8-AA7F0249167F}" destId="{29C42FD2-6503-4F77-8487-9B33E0527141}" srcOrd="3"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130A802C-F9E0-46A4-9B2E-CAB53EFCE87E}" type="presParOf" srcId="{6346E340-6B27-47A2-93A8-AA7F0249167F}" destId="{E55855A1-EC9E-41EF-AA5C-B0A6C62BC58F}" srcOrd="4" destOrd="0" presId="urn:microsoft.com/office/officeart/2005/8/layout/pyramid1"/>
    <dgm:cxn modelId="{BD156B57-D9E2-44F0-9AD7-4D9DF28539CB}" type="presParOf" srcId="{E55855A1-EC9E-41EF-AA5C-B0A6C62BC58F}" destId="{285279A8-A2FF-4704-92DF-4753853CE322}" srcOrd="0" destOrd="0" presId="urn:microsoft.com/office/officeart/2005/8/layout/pyramid1"/>
    <dgm:cxn modelId="{413DE596-B7D9-4866-8068-990990E67353}" type="presParOf" srcId="{E55855A1-EC9E-41EF-AA5C-B0A6C62BC58F}" destId="{48B1057C-5EDF-4EC8-9A6B-B059EB7B0F8E}" srcOrd="1" destOrd="0" presId="urn:microsoft.com/office/officeart/2005/8/layout/pyramid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428530" y="0"/>
          <a:ext cx="973992" cy="969974"/>
        </a:xfrm>
        <a:prstGeom prst="trapezoid">
          <a:avLst>
            <a:gd name="adj" fmla="val 50945"/>
          </a:avLst>
        </a:prstGeom>
        <a:solidFill>
          <a:schemeClr val="accent1">
            <a:lumMod val="5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A</a:t>
          </a:r>
          <a:endParaRPr lang="en-JM" sz="1600" b="1" kern="1200" dirty="0">
            <a:solidFill>
              <a:schemeClr val="bg1"/>
            </a:solidFill>
            <a:latin typeface="Arial" pitchFamily="34" charset="0"/>
            <a:cs typeface="Arial" pitchFamily="34" charset="0"/>
          </a:endParaRPr>
        </a:p>
      </dsp:txBody>
      <dsp:txXfrm>
        <a:off x="1428530" y="0"/>
        <a:ext cx="973992" cy="969974"/>
      </dsp:txXfrm>
    </dsp:sp>
    <dsp:sp modelId="{3CE8FECB-ADC6-4195-8C29-ECF1EEE9F8FA}">
      <dsp:nvSpPr>
        <dsp:cNvPr id="0" name=""/>
        <dsp:cNvSpPr/>
      </dsp:nvSpPr>
      <dsp:spPr>
        <a:xfrm>
          <a:off x="1066031" y="969974"/>
          <a:ext cx="1698991" cy="697507"/>
        </a:xfrm>
        <a:prstGeom prst="trapezoid">
          <a:avLst>
            <a:gd name="adj" fmla="val 50945"/>
          </a:avLst>
        </a:prstGeom>
        <a:solidFill>
          <a:schemeClr val="accent2">
            <a:lumMod val="75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B</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363354" y="969974"/>
        <a:ext cx="1104344" cy="697507"/>
      </dsp:txXfrm>
    </dsp:sp>
    <dsp:sp modelId="{753AA43A-5097-42D8-A3EF-20B11215D8F3}">
      <dsp:nvSpPr>
        <dsp:cNvPr id="0" name=""/>
        <dsp:cNvSpPr/>
      </dsp:nvSpPr>
      <dsp:spPr>
        <a:xfrm>
          <a:off x="710687" y="1667481"/>
          <a:ext cx="2409678" cy="697507"/>
        </a:xfrm>
        <a:prstGeom prst="trapezoid">
          <a:avLst>
            <a:gd name="adj" fmla="val 50945"/>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C</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132381" y="1667481"/>
        <a:ext cx="1566291" cy="697507"/>
      </dsp:txXfrm>
    </dsp:sp>
    <dsp:sp modelId="{E6279944-4AC5-4561-B5D0-64EE0E57E695}">
      <dsp:nvSpPr>
        <dsp:cNvPr id="0" name=""/>
        <dsp:cNvSpPr/>
      </dsp:nvSpPr>
      <dsp:spPr>
        <a:xfrm>
          <a:off x="355343" y="2364988"/>
          <a:ext cx="3120366" cy="697507"/>
        </a:xfrm>
        <a:prstGeom prst="trapezoid">
          <a:avLst>
            <a:gd name="adj" fmla="val 50945"/>
          </a:avLst>
        </a:prstGeom>
        <a:solidFill>
          <a:schemeClr val="accent4">
            <a:lumMod val="60000"/>
            <a:lumOff val="4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D</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901407" y="2364988"/>
        <a:ext cx="2028238" cy="697507"/>
      </dsp:txXfrm>
    </dsp:sp>
    <dsp:sp modelId="{285279A8-A2FF-4704-92DF-4753853CE322}">
      <dsp:nvSpPr>
        <dsp:cNvPr id="0" name=""/>
        <dsp:cNvSpPr/>
      </dsp:nvSpPr>
      <dsp:spPr>
        <a:xfrm>
          <a:off x="0" y="3062495"/>
          <a:ext cx="3831054" cy="697507"/>
        </a:xfrm>
        <a:prstGeom prst="trapezoid">
          <a:avLst>
            <a:gd name="adj" fmla="val 50945"/>
          </a:avLst>
        </a:prstGeom>
        <a:solidFill>
          <a:schemeClr val="accent5">
            <a:lumMod val="40000"/>
            <a:lumOff val="6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E</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670434" y="3062495"/>
        <a:ext cx="2490185" cy="69750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xmlns=""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94581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3416533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13758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9560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45424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xmlns=""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145771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92773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65024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15631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363838"/>
            <a:ext cx="9144000" cy="1368152"/>
          </a:xfrm>
        </p:spPr>
        <p:txBody>
          <a:bodyPr/>
          <a:lstStyle/>
          <a:p>
            <a:pPr lvl="0"/>
            <a:r>
              <a:rPr lang="en-US" altLang="ko-KR" dirty="0">
                <a:ea typeface="맑은 고딕" pitchFamily="50" charset="-127"/>
              </a:rPr>
              <a:t>CUSTOMER RELATIONSHIP MANAGEMENT SYSTEM</a:t>
            </a:r>
            <a:endParaRPr lang="en-US" altLang="ko-KR" sz="3600" dirty="0"/>
          </a:p>
        </p:txBody>
      </p:sp>
      <p:sp>
        <p:nvSpPr>
          <p:cNvPr id="4" name="Text Placeholder 3"/>
          <p:cNvSpPr>
            <a:spLocks noGrp="1"/>
          </p:cNvSpPr>
          <p:nvPr>
            <p:ph type="body" sz="quarter" idx="11"/>
          </p:nvPr>
        </p:nvSpPr>
        <p:spPr/>
        <p:txBody>
          <a:bodyPr/>
          <a:lstStyle/>
          <a:p>
            <a:pPr>
              <a:spcBef>
                <a:spcPts val="0"/>
              </a:spcBef>
              <a:defRPr/>
            </a:pPr>
            <a:r>
              <a:rPr lang="en-US" altLang="ko-KR" dirty="0"/>
              <a:t>   </a:t>
            </a:r>
          </a:p>
        </p:txBody>
      </p:sp>
    </p:spTree>
    <p:extLst>
      <p:ext uri="{BB962C8B-B14F-4D97-AF65-F5344CB8AC3E}">
        <p14:creationId xmlns:p14="http://schemas.microsoft.com/office/powerpoint/2010/main" xmlns="" val="29718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xmlns="" id="{5C89C6C5-CBB6-4E2F-9218-3F391D411B0C}"/>
              </a:ext>
            </a:extLst>
          </p:cNvPr>
          <p:cNvSpPr txBox="1"/>
          <p:nvPr/>
        </p:nvSpPr>
        <p:spPr>
          <a:xfrm>
            <a:off x="-612576" y="1910030"/>
            <a:ext cx="4250829" cy="1323439"/>
          </a:xfrm>
          <a:prstGeom prst="rect">
            <a:avLst/>
          </a:prstGeom>
          <a:noFill/>
        </p:spPr>
        <p:txBody>
          <a:bodyPr wrap="square" rtlCol="0" anchor="ctr">
            <a:spAutoFit/>
          </a:bodyPr>
          <a:lstStyle/>
          <a:p>
            <a:pPr algn="ctr"/>
            <a:r>
              <a:rPr lang="en-US" sz="4000" dirty="0">
                <a:latin typeface="Times New Roman" panose="02020603050405020304" pitchFamily="18" charset="0"/>
                <a:cs typeface="Times New Roman" panose="02020603050405020304" pitchFamily="18" charset="0"/>
              </a:rPr>
              <a:t>FLOW</a:t>
            </a:r>
          </a:p>
          <a:p>
            <a:pPr algn="ctr"/>
            <a:r>
              <a:rPr lang="en-US" sz="4000" dirty="0">
                <a:latin typeface="Times New Roman" panose="02020603050405020304" pitchFamily="18" charset="0"/>
                <a:cs typeface="Times New Roman" panose="02020603050405020304" pitchFamily="18" charset="0"/>
              </a:rPr>
              <a:t>DIAGRAM</a:t>
            </a:r>
          </a:p>
        </p:txBody>
      </p:sp>
      <p:pic>
        <p:nvPicPr>
          <p:cNvPr id="25" name="Picture 24">
            <a:extLst>
              <a:ext uri="{FF2B5EF4-FFF2-40B4-BE49-F238E27FC236}">
                <a16:creationId xmlns:a16="http://schemas.microsoft.com/office/drawing/2014/main" xmlns="" id="{556BF20E-C299-4C44-B022-B728144F694F}"/>
              </a:ext>
            </a:extLst>
          </p:cNvPr>
          <p:cNvPicPr>
            <a:picLocks noChangeAspect="1"/>
          </p:cNvPicPr>
          <p:nvPr/>
        </p:nvPicPr>
        <p:blipFill>
          <a:blip r:embed="rId3"/>
          <a:stretch>
            <a:fillRect/>
          </a:stretch>
        </p:blipFill>
        <p:spPr>
          <a:xfrm>
            <a:off x="2915816" y="139837"/>
            <a:ext cx="5885011" cy="4863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599904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17896"/>
            <a:ext cx="9144000" cy="576064"/>
          </a:xfrm>
        </p:spPr>
        <p:txBody>
          <a:bodyPr/>
          <a:lstStyle/>
          <a:p>
            <a:r>
              <a:rPr lang="en-US" altLang="ko-KR" sz="4000" dirty="0"/>
              <a:t>WORK DONE TILL NOW</a:t>
            </a:r>
            <a:endParaRPr lang="ko-KR" altLang="en-US" sz="4000" dirty="0"/>
          </a:p>
        </p:txBody>
      </p:sp>
      <p:graphicFrame>
        <p:nvGraphicFramePr>
          <p:cNvPr id="4" name="SmartArt Placeholder 13"/>
          <p:cNvGraphicFramePr>
            <a:graphicFrameLocks/>
          </p:cNvGraphicFramePr>
          <p:nvPr>
            <p:extLst>
              <p:ext uri="{D42A27DB-BD31-4B8C-83A1-F6EECF244321}">
                <p14:modId xmlns:p14="http://schemas.microsoft.com/office/powerpoint/2010/main" xmlns="" val="3058793517"/>
              </p:ext>
            </p:extLst>
          </p:nvPr>
        </p:nvGraphicFramePr>
        <p:xfrm>
          <a:off x="652454" y="1065600"/>
          <a:ext cx="3831054" cy="376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직사각형 9"/>
          <p:cNvSpPr/>
          <p:nvPr/>
        </p:nvSpPr>
        <p:spPr>
          <a:xfrm>
            <a:off x="5137516" y="1163111"/>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A</a:t>
            </a:r>
            <a:endParaRPr lang="ko-KR" altLang="en-US" b="1" dirty="0">
              <a:cs typeface="Arial" pitchFamily="34" charset="0"/>
            </a:endParaRPr>
          </a:p>
        </p:txBody>
      </p:sp>
      <p:sp>
        <p:nvSpPr>
          <p:cNvPr id="6" name="직사각형 15"/>
          <p:cNvSpPr/>
          <p:nvPr/>
        </p:nvSpPr>
        <p:spPr>
          <a:xfrm>
            <a:off x="5146171" y="1936262"/>
            <a:ext cx="504055" cy="504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B</a:t>
            </a:r>
            <a:endParaRPr lang="ko-KR" altLang="en-US" b="1" dirty="0">
              <a:cs typeface="Arial" pitchFamily="34" charset="0"/>
            </a:endParaRPr>
          </a:p>
        </p:txBody>
      </p:sp>
      <p:sp>
        <p:nvSpPr>
          <p:cNvPr id="7" name="직사각형 17"/>
          <p:cNvSpPr/>
          <p:nvPr/>
        </p:nvSpPr>
        <p:spPr>
          <a:xfrm>
            <a:off x="5137516" y="2703239"/>
            <a:ext cx="504055" cy="504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C</a:t>
            </a:r>
            <a:endParaRPr lang="ko-KR" altLang="en-US" b="1" dirty="0">
              <a:cs typeface="Arial" pitchFamily="34" charset="0"/>
            </a:endParaRPr>
          </a:p>
        </p:txBody>
      </p:sp>
      <p:sp>
        <p:nvSpPr>
          <p:cNvPr id="8" name="직사각형 19"/>
          <p:cNvSpPr/>
          <p:nvPr/>
        </p:nvSpPr>
        <p:spPr>
          <a:xfrm>
            <a:off x="5141185" y="3470216"/>
            <a:ext cx="504055" cy="504000"/>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D</a:t>
            </a:r>
            <a:endParaRPr lang="ko-KR" altLang="en-US" b="1" dirty="0">
              <a:cs typeface="Arial" pitchFamily="34" charset="0"/>
            </a:endParaRPr>
          </a:p>
        </p:txBody>
      </p:sp>
      <p:sp>
        <p:nvSpPr>
          <p:cNvPr id="9" name="직사각형 21"/>
          <p:cNvSpPr/>
          <p:nvPr/>
        </p:nvSpPr>
        <p:spPr>
          <a:xfrm>
            <a:off x="5137516" y="4237193"/>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E</a:t>
            </a:r>
            <a:endParaRPr lang="ko-KR" altLang="en-US" b="1" dirty="0">
              <a:cs typeface="Arial" pitchFamily="34" charset="0"/>
            </a:endParaRPr>
          </a:p>
        </p:txBody>
      </p:sp>
      <p:cxnSp>
        <p:nvCxnSpPr>
          <p:cNvPr id="10" name="직선 연결선 2"/>
          <p:cNvCxnSpPr>
            <a:cxnSpLocks/>
          </p:cNvCxnSpPr>
          <p:nvPr/>
        </p:nvCxnSpPr>
        <p:spPr>
          <a:xfrm>
            <a:off x="2887698" y="1415111"/>
            <a:ext cx="2188358" cy="0"/>
          </a:xfrm>
          <a:prstGeom prst="line">
            <a:avLst/>
          </a:prstGeom>
          <a:ln w="19050">
            <a:solidFill>
              <a:schemeClr val="accent4">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3375982" y="2211710"/>
            <a:ext cx="1656184" cy="0"/>
          </a:xfrm>
          <a:prstGeom prst="line">
            <a:avLst/>
          </a:prstGeom>
          <a:ln w="19050">
            <a:solidFill>
              <a:schemeClr val="accent5">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a:off x="3736022" y="2931790"/>
            <a:ext cx="1296144" cy="0"/>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26"/>
          <p:cNvCxnSpPr/>
          <p:nvPr/>
        </p:nvCxnSpPr>
        <p:spPr>
          <a:xfrm>
            <a:off x="4132166" y="3723878"/>
            <a:ext cx="900000"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27"/>
          <p:cNvCxnSpPr>
            <a:cxnSpLocks/>
          </p:cNvCxnSpPr>
          <p:nvPr/>
        </p:nvCxnSpPr>
        <p:spPr>
          <a:xfrm>
            <a:off x="4528110" y="4443958"/>
            <a:ext cx="504056" cy="0"/>
          </a:xfrm>
          <a:prstGeom prst="line">
            <a:avLst/>
          </a:prstGeom>
          <a:ln w="19050">
            <a:solidFill>
              <a:schemeClr val="accent5">
                <a:lumMod val="40000"/>
                <a:lumOff val="6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46224" y="1190057"/>
            <a:ext cx="2830257" cy="492443"/>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Problem statement and Language has be selected.</a:t>
            </a:r>
            <a:endParaRPr lang="ko-KR" altLang="en-US" sz="1300" b="1" dirty="0">
              <a:solidFill>
                <a:schemeClr val="tx1">
                  <a:lumMod val="75000"/>
                  <a:lumOff val="25000"/>
                </a:schemeClr>
              </a:solidFill>
              <a:cs typeface="Arial" pitchFamily="34" charset="0"/>
            </a:endParaRPr>
          </a:p>
        </p:txBody>
      </p:sp>
      <p:sp>
        <p:nvSpPr>
          <p:cNvPr id="20" name="TextBox 19"/>
          <p:cNvSpPr txBox="1"/>
          <p:nvPr/>
        </p:nvSpPr>
        <p:spPr>
          <a:xfrm>
            <a:off x="5791907" y="1869253"/>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The challenges have been shot-listed which are being facing in the current system.</a:t>
            </a:r>
            <a:endParaRPr lang="ko-KR" altLang="en-US" sz="1300" b="1" dirty="0">
              <a:solidFill>
                <a:schemeClr val="tx1">
                  <a:lumMod val="75000"/>
                  <a:lumOff val="25000"/>
                </a:schemeClr>
              </a:solidFill>
              <a:cs typeface="Arial" pitchFamily="34" charset="0"/>
            </a:endParaRPr>
          </a:p>
        </p:txBody>
      </p:sp>
      <p:sp>
        <p:nvSpPr>
          <p:cNvPr id="23" name="TextBox 22"/>
          <p:cNvSpPr txBox="1"/>
          <p:nvPr/>
        </p:nvSpPr>
        <p:spPr>
          <a:xfrm>
            <a:off x="5746223" y="2680156"/>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Some of the solutions have been found and some from them some have been even implemented. </a:t>
            </a:r>
            <a:endParaRPr lang="ko-KR" altLang="en-US" sz="1300" b="1" dirty="0">
              <a:solidFill>
                <a:schemeClr val="tx1">
                  <a:lumMod val="75000"/>
                  <a:lumOff val="25000"/>
                </a:schemeClr>
              </a:solidFill>
              <a:cs typeface="Arial" pitchFamily="34" charset="0"/>
            </a:endParaRPr>
          </a:p>
        </p:txBody>
      </p:sp>
      <p:sp>
        <p:nvSpPr>
          <p:cNvPr id="26" name="TextBox 25"/>
          <p:cNvSpPr txBox="1"/>
          <p:nvPr/>
        </p:nvSpPr>
        <p:spPr>
          <a:xfrm>
            <a:off x="5746222" y="3432068"/>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Work has been distributed individually and everyone started to indulged in it accordingly.</a:t>
            </a:r>
            <a:endParaRPr lang="ko-KR" altLang="en-US" sz="1300" b="1" dirty="0">
              <a:solidFill>
                <a:schemeClr val="tx1">
                  <a:lumMod val="75000"/>
                  <a:lumOff val="25000"/>
                </a:schemeClr>
              </a:solidFill>
              <a:cs typeface="Arial" pitchFamily="34" charset="0"/>
            </a:endParaRPr>
          </a:p>
        </p:txBody>
      </p:sp>
      <p:sp>
        <p:nvSpPr>
          <p:cNvPr id="29" name="TextBox 28"/>
          <p:cNvSpPr txBox="1"/>
          <p:nvPr/>
        </p:nvSpPr>
        <p:spPr>
          <a:xfrm>
            <a:off x="5746223" y="4242971"/>
            <a:ext cx="2830257" cy="492443"/>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Planning, plotting, report, etc. are being discussed</a:t>
            </a:r>
            <a:endParaRPr lang="ko-KR" altLang="en-US" sz="13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51566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 OUR MIND</a:t>
            </a:r>
            <a:endParaRPr lang="ko-KR" altLang="en-US" dirty="0"/>
          </a:p>
        </p:txBody>
      </p:sp>
      <p:sp>
        <p:nvSpPr>
          <p:cNvPr id="3" name="Text Placeholder 2"/>
          <p:cNvSpPr>
            <a:spLocks noGrp="1"/>
          </p:cNvSpPr>
          <p:nvPr>
            <p:ph type="body" sz="quarter" idx="11"/>
          </p:nvPr>
        </p:nvSpPr>
        <p:spPr/>
        <p:txBody>
          <a:bodyPr/>
          <a:lstStyle/>
          <a:p>
            <a:pPr lvl="0"/>
            <a:r>
              <a:rPr lang="en-US" altLang="ko-KR" sz="2000" dirty="0"/>
              <a:t>Future ideas that we are going to implement.!!</a:t>
            </a:r>
          </a:p>
        </p:txBody>
      </p:sp>
      <p:grpSp>
        <p:nvGrpSpPr>
          <p:cNvPr id="39" name="Group 38"/>
          <p:cNvGrpSpPr/>
          <p:nvPr/>
        </p:nvGrpSpPr>
        <p:grpSpPr>
          <a:xfrm>
            <a:off x="1685507" y="1811984"/>
            <a:ext cx="2286080" cy="3015344"/>
            <a:chOff x="1685507" y="1811984"/>
            <a:chExt cx="2286080" cy="3015344"/>
          </a:xfrm>
        </p:grpSpPr>
        <p:sp>
          <p:nvSpPr>
            <p:cNvPr id="4" name="Rectangle 3"/>
            <p:cNvSpPr/>
            <p:nvPr/>
          </p:nvSpPr>
          <p:spPr>
            <a:xfrm>
              <a:off x="3863587" y="2091024"/>
              <a:ext cx="108000" cy="273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2351587" y="2091024"/>
              <a:ext cx="16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1685507" y="1811984"/>
              <a:ext cx="666080" cy="666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5158891" y="1811984"/>
            <a:ext cx="2287256" cy="3015344"/>
            <a:chOff x="5158891" y="1811984"/>
            <a:chExt cx="2287256" cy="3015344"/>
          </a:xfrm>
        </p:grpSpPr>
        <p:sp>
          <p:nvSpPr>
            <p:cNvPr id="7" name="Rectangle 6"/>
            <p:cNvSpPr/>
            <p:nvPr/>
          </p:nvSpPr>
          <p:spPr>
            <a:xfrm>
              <a:off x="5158891" y="2091024"/>
              <a:ext cx="108000" cy="2736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p:nvSpPr>
          <p:spPr>
            <a:xfrm>
              <a:off x="5158891" y="2091024"/>
              <a:ext cx="162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780067" y="1811984"/>
              <a:ext cx="666080" cy="666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p:cNvGrpSpPr/>
          <p:nvPr/>
        </p:nvGrpSpPr>
        <p:grpSpPr>
          <a:xfrm>
            <a:off x="4822853" y="3226405"/>
            <a:ext cx="2276381" cy="1600922"/>
            <a:chOff x="4822853" y="3226405"/>
            <a:chExt cx="2276381" cy="1600922"/>
          </a:xfrm>
          <a:gradFill>
            <a:gsLst>
              <a:gs pos="0">
                <a:srgbClr val="85D8DE">
                  <a:lumMod val="70000"/>
                </a:srgbClr>
              </a:gs>
              <a:gs pos="100000">
                <a:srgbClr val="85D8DE">
                  <a:lumMod val="70000"/>
                </a:srgbClr>
              </a:gs>
            </a:gsLst>
            <a:lin ang="5400000" scaled="0"/>
          </a:gradFill>
        </p:grpSpPr>
        <p:sp>
          <p:nvSpPr>
            <p:cNvPr id="6" name="Rectangle 5"/>
            <p:cNvSpPr/>
            <p:nvPr/>
          </p:nvSpPr>
          <p:spPr>
            <a:xfrm>
              <a:off x="4822853" y="3505444"/>
              <a:ext cx="108000" cy="13218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p:cNvSpPr/>
            <p:nvPr/>
          </p:nvSpPr>
          <p:spPr>
            <a:xfrm>
              <a:off x="4822853" y="3505445"/>
              <a:ext cx="1620000" cy="10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6433154" y="3226405"/>
              <a:ext cx="666080" cy="666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Group 39"/>
          <p:cNvGrpSpPr/>
          <p:nvPr/>
        </p:nvGrpSpPr>
        <p:grpSpPr>
          <a:xfrm>
            <a:off x="2178948" y="3244253"/>
            <a:ext cx="2128676" cy="1583074"/>
            <a:chOff x="2178948" y="3244253"/>
            <a:chExt cx="2128676" cy="1583074"/>
          </a:xfrm>
          <a:gradFill>
            <a:gsLst>
              <a:gs pos="0">
                <a:srgbClr val="85D8DE">
                  <a:lumMod val="70000"/>
                </a:srgbClr>
              </a:gs>
              <a:gs pos="100000">
                <a:srgbClr val="85D8DE">
                  <a:lumMod val="70000"/>
                </a:srgbClr>
              </a:gs>
            </a:gsLst>
            <a:lin ang="5400000" scaled="0"/>
          </a:gradFill>
        </p:grpSpPr>
        <p:sp>
          <p:nvSpPr>
            <p:cNvPr id="5" name="Rectangle 4"/>
            <p:cNvSpPr/>
            <p:nvPr/>
          </p:nvSpPr>
          <p:spPr>
            <a:xfrm>
              <a:off x="4199624" y="3505444"/>
              <a:ext cx="108000" cy="13218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2687624" y="3505445"/>
              <a:ext cx="1620000" cy="10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2178948" y="3244253"/>
              <a:ext cx="666080" cy="66608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741670" y="3899631"/>
            <a:ext cx="2566009"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Customer will be able to track his/her complain.</a:t>
            </a:r>
            <a:endParaRPr lang="ko-KR" altLang="en-US" sz="1400" b="1" dirty="0">
              <a:solidFill>
                <a:schemeClr val="tx1">
                  <a:lumMod val="75000"/>
                  <a:lumOff val="25000"/>
                </a:schemeClr>
              </a:solidFill>
              <a:cs typeface="Arial" pitchFamily="34" charset="0"/>
            </a:endParaRPr>
          </a:p>
        </p:txBody>
      </p:sp>
      <p:sp>
        <p:nvSpPr>
          <p:cNvPr id="21" name="TextBox 20"/>
          <p:cNvSpPr txBox="1"/>
          <p:nvPr/>
        </p:nvSpPr>
        <p:spPr>
          <a:xfrm>
            <a:off x="6433154" y="3908900"/>
            <a:ext cx="2566009"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All the service center details will be displayed.</a:t>
            </a:r>
            <a:endParaRPr lang="ko-KR" altLang="en-US" sz="1400" b="1" dirty="0">
              <a:solidFill>
                <a:schemeClr val="tx1">
                  <a:lumMod val="75000"/>
                  <a:lumOff val="25000"/>
                </a:schemeClr>
              </a:solidFill>
              <a:cs typeface="Arial" pitchFamily="34" charset="0"/>
            </a:endParaRPr>
          </a:p>
        </p:txBody>
      </p:sp>
      <p:sp>
        <p:nvSpPr>
          <p:cNvPr id="24" name="TextBox 23"/>
          <p:cNvSpPr txBox="1"/>
          <p:nvPr/>
        </p:nvSpPr>
        <p:spPr>
          <a:xfrm>
            <a:off x="6442853" y="2004691"/>
            <a:ext cx="2566009" cy="1169551"/>
          </a:xfrm>
          <a:prstGeom prst="rect">
            <a:avLst/>
          </a:prstGeom>
          <a:noFill/>
        </p:spPr>
        <p:txBody>
          <a:bodyPr wrap="square" rtlCol="0" anchor="ctr">
            <a:spAutoFit/>
          </a:bodyPr>
          <a:lstStyle/>
          <a:p>
            <a:endParaRPr lang="en-US" altLang="ko-KR" sz="1400" b="1" dirty="0">
              <a:solidFill>
                <a:schemeClr val="tx1">
                  <a:lumMod val="75000"/>
                  <a:lumOff val="25000"/>
                </a:schemeClr>
              </a:solidFill>
              <a:cs typeface="Arial" pitchFamily="34" charset="0"/>
            </a:endParaRPr>
          </a:p>
          <a:p>
            <a:endParaRPr lang="en-US" altLang="ko-KR" sz="1400" b="1" dirty="0">
              <a:solidFill>
                <a:schemeClr val="tx1">
                  <a:lumMod val="75000"/>
                  <a:lumOff val="25000"/>
                </a:schemeClr>
              </a:solidFill>
              <a:cs typeface="Arial" pitchFamily="34" charset="0"/>
            </a:endParaRPr>
          </a:p>
          <a:p>
            <a:r>
              <a:rPr lang="en-US" altLang="ko-KR" sz="1400" b="1" dirty="0">
                <a:solidFill>
                  <a:schemeClr val="tx1">
                    <a:lumMod val="75000"/>
                    <a:lumOff val="25000"/>
                  </a:schemeClr>
                </a:solidFill>
                <a:cs typeface="Arial" pitchFamily="34" charset="0"/>
              </a:rPr>
              <a:t>The details regarding all the products he/she bought will be  displayed.</a:t>
            </a:r>
            <a:endParaRPr lang="ko-KR" altLang="en-US" sz="1400" b="1" dirty="0">
              <a:solidFill>
                <a:schemeClr val="tx1">
                  <a:lumMod val="75000"/>
                  <a:lumOff val="25000"/>
                </a:schemeClr>
              </a:solidFill>
              <a:cs typeface="Arial" pitchFamily="34" charset="0"/>
            </a:endParaRPr>
          </a:p>
        </p:txBody>
      </p:sp>
      <p:sp>
        <p:nvSpPr>
          <p:cNvPr id="27" name="TextBox 26"/>
          <p:cNvSpPr txBox="1"/>
          <p:nvPr/>
        </p:nvSpPr>
        <p:spPr>
          <a:xfrm>
            <a:off x="4882048" y="1452044"/>
            <a:ext cx="281520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Security will be maintained.</a:t>
            </a:r>
            <a:endParaRPr lang="ko-KR" altLang="en-US" sz="1400" b="1" dirty="0">
              <a:solidFill>
                <a:schemeClr val="tx1">
                  <a:lumMod val="75000"/>
                  <a:lumOff val="25000"/>
                </a:schemeClr>
              </a:solidFill>
              <a:cs typeface="Arial" pitchFamily="34" charset="0"/>
            </a:endParaRPr>
          </a:p>
        </p:txBody>
      </p:sp>
      <p:sp>
        <p:nvSpPr>
          <p:cNvPr id="28" name="Rectangle 27"/>
          <p:cNvSpPr/>
          <p:nvPr/>
        </p:nvSpPr>
        <p:spPr>
          <a:xfrm>
            <a:off x="0" y="4827327"/>
            <a:ext cx="9144000" cy="316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9"/>
          <p:cNvSpPr/>
          <p:nvPr/>
        </p:nvSpPr>
        <p:spPr>
          <a:xfrm>
            <a:off x="2384560" y="3453241"/>
            <a:ext cx="266311" cy="24929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3"/>
          <p:cNvSpPr/>
          <p:nvPr/>
        </p:nvSpPr>
        <p:spPr>
          <a:xfrm>
            <a:off x="6955127" y="2052096"/>
            <a:ext cx="315959" cy="18585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899247" y="2016048"/>
            <a:ext cx="238600" cy="23790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Oval 7"/>
          <p:cNvSpPr/>
          <p:nvPr/>
        </p:nvSpPr>
        <p:spPr>
          <a:xfrm>
            <a:off x="6638582" y="3417960"/>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3" name="Group 42"/>
          <p:cNvGrpSpPr/>
          <p:nvPr/>
        </p:nvGrpSpPr>
        <p:grpSpPr>
          <a:xfrm>
            <a:off x="4233358" y="1310278"/>
            <a:ext cx="666080" cy="3517050"/>
            <a:chOff x="4233358" y="1310278"/>
            <a:chExt cx="666080" cy="3517050"/>
          </a:xfrm>
          <a:gradFill>
            <a:gsLst>
              <a:gs pos="0">
                <a:srgbClr val="85D8DE">
                  <a:lumMod val="70000"/>
                </a:srgbClr>
              </a:gs>
              <a:gs pos="100000">
                <a:srgbClr val="85D8DE">
                  <a:lumMod val="70000"/>
                </a:srgbClr>
              </a:gs>
            </a:gsLst>
            <a:lin ang="5400000" scaled="0"/>
          </a:gradFill>
        </p:grpSpPr>
        <p:sp>
          <p:nvSpPr>
            <p:cNvPr id="33" name="Rectangle 32"/>
            <p:cNvSpPr/>
            <p:nvPr/>
          </p:nvSpPr>
          <p:spPr>
            <a:xfrm>
              <a:off x="4512398" y="1586968"/>
              <a:ext cx="108000" cy="32403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4233358" y="1310278"/>
              <a:ext cx="666080" cy="6660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Rectangle 9"/>
          <p:cNvSpPr/>
          <p:nvPr/>
        </p:nvSpPr>
        <p:spPr>
          <a:xfrm>
            <a:off x="4416116" y="1478674"/>
            <a:ext cx="329824" cy="32928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p:cNvSpPr txBox="1"/>
          <p:nvPr/>
        </p:nvSpPr>
        <p:spPr>
          <a:xfrm>
            <a:off x="741670" y="2413328"/>
            <a:ext cx="2097265" cy="1384995"/>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We’ll try our level best to maintain the relationship between the customer and company.</a:t>
            </a:r>
            <a:endParaRPr lang="ko-KR" altLang="en-US" sz="1400" b="1" dirty="0">
              <a:solidFill>
                <a:schemeClr val="tx1">
                  <a:lumMod val="75000"/>
                  <a:lumOff val="25000"/>
                </a:schemeClr>
              </a:solidFill>
              <a:cs typeface="Arial" pitchFamily="34" charset="0"/>
            </a:endParaRPr>
          </a:p>
          <a:p>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45012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US" altLang="ko-KR" b="1" dirty="0"/>
              <a:t>IMPLEMENTATION TILL NOW</a:t>
            </a:r>
            <a:endParaRPr lang="ko-KR" altLang="en-US" b="1" dirty="0"/>
          </a:p>
        </p:txBody>
      </p:sp>
      <p:pic>
        <p:nvPicPr>
          <p:cNvPr id="4" name="Picture 3" descr="Screenshot (3).png"/>
          <p:cNvPicPr>
            <a:picLocks noChangeAspect="1"/>
          </p:cNvPicPr>
          <p:nvPr/>
        </p:nvPicPr>
        <p:blipFill>
          <a:blip r:embed="rId3"/>
          <a:srcRect l="28906" t="13889" r="25781" b="23611"/>
          <a:stretch>
            <a:fillRect/>
          </a:stretch>
        </p:blipFill>
        <p:spPr>
          <a:xfrm>
            <a:off x="428596" y="1428742"/>
            <a:ext cx="4357718" cy="3357586"/>
          </a:xfrm>
          <a:prstGeom prst="rect">
            <a:avLst/>
          </a:prstGeom>
          <a:solidFill>
            <a:schemeClr val="accent1">
              <a:alpha val="55000"/>
            </a:schemeClr>
          </a:solidFill>
        </p:spPr>
      </p:pic>
      <p:pic>
        <p:nvPicPr>
          <p:cNvPr id="5" name="Picture 4" descr="Screenshot_2019-02-21-14-49-10-44.png"/>
          <p:cNvPicPr>
            <a:picLocks noChangeAspect="1"/>
          </p:cNvPicPr>
          <p:nvPr/>
        </p:nvPicPr>
        <p:blipFill>
          <a:blip r:embed="rId4"/>
          <a:srcRect l="-2469" t="3572" r="-3704" b="16071"/>
          <a:stretch>
            <a:fillRect/>
          </a:stretch>
        </p:blipFill>
        <p:spPr>
          <a:xfrm>
            <a:off x="5214942" y="1500180"/>
            <a:ext cx="3071834" cy="3214710"/>
          </a:xfrm>
          <a:prstGeom prst="rect">
            <a:avLst/>
          </a:prstGeom>
          <a:solidFill>
            <a:schemeClr val="accent1">
              <a:alpha val="55000"/>
            </a:schemeClr>
          </a:solidFill>
        </p:spPr>
      </p:pic>
      <p:sp>
        <p:nvSpPr>
          <p:cNvPr id="6" name="TextBox 5"/>
          <p:cNvSpPr txBox="1"/>
          <p:nvPr/>
        </p:nvSpPr>
        <p:spPr>
          <a:xfrm>
            <a:off x="357158" y="857238"/>
            <a:ext cx="8358246" cy="400110"/>
          </a:xfrm>
          <a:prstGeom prst="rect">
            <a:avLst/>
          </a:prstGeom>
          <a:noFill/>
        </p:spPr>
        <p:txBody>
          <a:bodyPr wrap="square" rtlCol="0">
            <a:spAutoFit/>
          </a:bodyPr>
          <a:lstStyle/>
          <a:p>
            <a:r>
              <a:rPr lang="en-IN" sz="2000" dirty="0" smtClean="0"/>
              <a:t>Login page with system generated OTP(One time password) in G-mail:</a:t>
            </a:r>
            <a:endParaRPr lang="en-US" sz="2000" dirty="0"/>
          </a:p>
        </p:txBody>
      </p:sp>
    </p:spTree>
    <p:extLst>
      <p:ext uri="{BB962C8B-B14F-4D97-AF65-F5344CB8AC3E}">
        <p14:creationId xmlns:p14="http://schemas.microsoft.com/office/powerpoint/2010/main" xmlns="" val="3020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b="1" dirty="0" smtClean="0"/>
              <a:t>Admin Panel Dashboard</a:t>
            </a:r>
            <a:endParaRPr lang="ko-KR" altLang="en-US" b="1" dirty="0"/>
          </a:p>
        </p:txBody>
      </p:sp>
      <p:sp>
        <p:nvSpPr>
          <p:cNvPr id="7" name="Rectangle 6"/>
          <p:cNvSpPr/>
          <p:nvPr/>
        </p:nvSpPr>
        <p:spPr>
          <a:xfrm>
            <a:off x="357158" y="857238"/>
            <a:ext cx="8215370" cy="369332"/>
          </a:xfrm>
          <a:prstGeom prst="rect">
            <a:avLst/>
          </a:prstGeom>
        </p:spPr>
        <p:txBody>
          <a:bodyPr wrap="square">
            <a:spAutoFit/>
          </a:bodyPr>
          <a:lstStyle/>
          <a:p>
            <a:r>
              <a:rPr lang="en-IN" dirty="0" smtClean="0"/>
              <a:t>:</a:t>
            </a:r>
            <a:endParaRPr lang="en-US" dirty="0"/>
          </a:p>
        </p:txBody>
      </p:sp>
      <p:pic>
        <p:nvPicPr>
          <p:cNvPr id="1026" name="Picture 2" descr="C:\Users\Admin\Desktop\ss\2019-02-22 (34).png"/>
          <p:cNvPicPr>
            <a:picLocks noChangeAspect="1" noChangeArrowheads="1"/>
          </p:cNvPicPr>
          <p:nvPr/>
        </p:nvPicPr>
        <p:blipFill>
          <a:blip r:embed="rId3"/>
          <a:srcRect t="4951" b="4950"/>
          <a:stretch>
            <a:fillRect/>
          </a:stretch>
        </p:blipFill>
        <p:spPr bwMode="auto">
          <a:xfrm>
            <a:off x="357158" y="785800"/>
            <a:ext cx="8358075" cy="4176000"/>
          </a:xfrm>
          <a:prstGeom prst="rect">
            <a:avLst/>
          </a:prstGeom>
          <a:noFill/>
        </p:spPr>
      </p:pic>
    </p:spTree>
    <p:extLst>
      <p:ext uri="{BB962C8B-B14F-4D97-AF65-F5344CB8AC3E}">
        <p14:creationId xmlns:p14="http://schemas.microsoft.com/office/powerpoint/2010/main" xmlns="" val="3020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b="1" dirty="0" smtClean="0"/>
              <a:t>Admin can add user and manage user</a:t>
            </a:r>
            <a:endParaRPr lang="ko-KR" altLang="en-US" b="1" dirty="0"/>
          </a:p>
        </p:txBody>
      </p:sp>
      <p:pic>
        <p:nvPicPr>
          <p:cNvPr id="2050" name="Picture 2" descr="C:\Users\Admin\Desktop\ss\2019-02-22 (24).png"/>
          <p:cNvPicPr>
            <a:picLocks noChangeAspect="1" noChangeArrowheads="1"/>
          </p:cNvPicPr>
          <p:nvPr/>
        </p:nvPicPr>
        <p:blipFill>
          <a:blip r:embed="rId3"/>
          <a:srcRect t="4296" b="6836"/>
          <a:stretch>
            <a:fillRect/>
          </a:stretch>
        </p:blipFill>
        <p:spPr bwMode="auto">
          <a:xfrm>
            <a:off x="71406" y="1000114"/>
            <a:ext cx="4357718" cy="3714776"/>
          </a:xfrm>
          <a:prstGeom prst="rect">
            <a:avLst/>
          </a:prstGeom>
          <a:noFill/>
        </p:spPr>
      </p:pic>
      <p:pic>
        <p:nvPicPr>
          <p:cNvPr id="2052" name="Picture 4"/>
          <p:cNvPicPr>
            <a:picLocks noChangeAspect="1" noChangeArrowheads="1"/>
          </p:cNvPicPr>
          <p:nvPr/>
        </p:nvPicPr>
        <p:blipFill>
          <a:blip r:embed="rId4"/>
          <a:srcRect t="3906" r="1720" b="9179"/>
          <a:stretch>
            <a:fillRect/>
          </a:stretch>
        </p:blipFill>
        <p:spPr bwMode="auto">
          <a:xfrm>
            <a:off x="4643438" y="1000114"/>
            <a:ext cx="4357718" cy="3666023"/>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8892480" cy="576064"/>
          </a:xfrm>
        </p:spPr>
        <p:txBody>
          <a:bodyPr/>
          <a:lstStyle/>
          <a:p>
            <a:pPr algn="ctr"/>
            <a:r>
              <a:rPr lang="en-IN" altLang="ko-KR" sz="3200" b="1" dirty="0" smtClean="0"/>
              <a:t>Admin can add admin and manage admin</a:t>
            </a:r>
            <a:endParaRPr lang="ko-KR" altLang="en-US" sz="3200" b="1" dirty="0"/>
          </a:p>
        </p:txBody>
      </p:sp>
      <p:pic>
        <p:nvPicPr>
          <p:cNvPr id="2050" name="Picture 2" descr="C:\Users\Admin\Desktop\ss\2019-02-22 (24).png"/>
          <p:cNvPicPr>
            <a:picLocks noChangeAspect="1" noChangeArrowheads="1"/>
          </p:cNvPicPr>
          <p:nvPr/>
        </p:nvPicPr>
        <p:blipFill>
          <a:blip r:embed="rId3"/>
          <a:srcRect t="3922" b="5882"/>
          <a:stretch>
            <a:fillRect/>
          </a:stretch>
        </p:blipFill>
        <p:spPr bwMode="auto">
          <a:xfrm>
            <a:off x="142844" y="1071552"/>
            <a:ext cx="4357718" cy="3429024"/>
          </a:xfrm>
          <a:prstGeom prst="rect">
            <a:avLst/>
          </a:prstGeom>
          <a:noFill/>
        </p:spPr>
      </p:pic>
      <p:pic>
        <p:nvPicPr>
          <p:cNvPr id="2052" name="Picture 4"/>
          <p:cNvPicPr>
            <a:picLocks noChangeAspect="1" noChangeArrowheads="1"/>
          </p:cNvPicPr>
          <p:nvPr/>
        </p:nvPicPr>
        <p:blipFill>
          <a:blip r:embed="rId4"/>
          <a:srcRect t="3922" b="5882"/>
          <a:stretch>
            <a:fillRect/>
          </a:stretch>
        </p:blipFill>
        <p:spPr bwMode="auto">
          <a:xfrm>
            <a:off x="4643438" y="1071552"/>
            <a:ext cx="4357718" cy="3429024"/>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b="1" dirty="0" smtClean="0"/>
              <a:t>Admin can add staff and manage staff</a:t>
            </a:r>
            <a:endParaRPr lang="ko-KR" altLang="en-US" b="1" dirty="0"/>
          </a:p>
        </p:txBody>
      </p:sp>
      <p:pic>
        <p:nvPicPr>
          <p:cNvPr id="2050" name="Picture 2" descr="C:\Users\Admin\Desktop\ss\2019-02-22 (24).png"/>
          <p:cNvPicPr>
            <a:picLocks noChangeAspect="1" noChangeArrowheads="1"/>
          </p:cNvPicPr>
          <p:nvPr/>
        </p:nvPicPr>
        <p:blipFill>
          <a:blip r:embed="rId3"/>
          <a:srcRect t="4000" b="6000"/>
          <a:stretch>
            <a:fillRect/>
          </a:stretch>
        </p:blipFill>
        <p:spPr bwMode="auto">
          <a:xfrm>
            <a:off x="71406" y="1285866"/>
            <a:ext cx="4357718" cy="3214710"/>
          </a:xfrm>
          <a:prstGeom prst="rect">
            <a:avLst/>
          </a:prstGeom>
          <a:noFill/>
        </p:spPr>
      </p:pic>
      <p:pic>
        <p:nvPicPr>
          <p:cNvPr id="2052" name="Picture 4"/>
          <p:cNvPicPr>
            <a:picLocks noChangeAspect="1" noChangeArrowheads="1"/>
          </p:cNvPicPr>
          <p:nvPr/>
        </p:nvPicPr>
        <p:blipFill>
          <a:blip r:embed="rId4"/>
          <a:srcRect t="4000" b="6000"/>
          <a:stretch>
            <a:fillRect/>
          </a:stretch>
        </p:blipFill>
        <p:spPr bwMode="auto">
          <a:xfrm>
            <a:off x="4572000" y="1285866"/>
            <a:ext cx="4429156" cy="3214710"/>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sz="2800" b="1" dirty="0" smtClean="0"/>
              <a:t>Admin can add purchase and manage purchase</a:t>
            </a:r>
            <a:endParaRPr lang="ko-KR" altLang="en-US" sz="2800" b="1" dirty="0"/>
          </a:p>
        </p:txBody>
      </p:sp>
      <p:pic>
        <p:nvPicPr>
          <p:cNvPr id="2050" name="Picture 2" descr="C:\Users\Admin\Desktop\ss\2019-02-22 (24).png"/>
          <p:cNvPicPr>
            <a:picLocks noChangeAspect="1" noChangeArrowheads="1"/>
          </p:cNvPicPr>
          <p:nvPr/>
        </p:nvPicPr>
        <p:blipFill>
          <a:blip r:embed="rId3"/>
          <a:stretch>
            <a:fillRect/>
          </a:stretch>
        </p:blipFill>
        <p:spPr bwMode="auto">
          <a:xfrm>
            <a:off x="71406" y="1285866"/>
            <a:ext cx="4357718" cy="3357586"/>
          </a:xfrm>
          <a:prstGeom prst="rect">
            <a:avLst/>
          </a:prstGeom>
          <a:noFill/>
        </p:spPr>
      </p:pic>
      <p:pic>
        <p:nvPicPr>
          <p:cNvPr id="2052" name="Picture 4"/>
          <p:cNvPicPr>
            <a:picLocks noChangeAspect="1" noChangeArrowheads="1"/>
          </p:cNvPicPr>
          <p:nvPr/>
        </p:nvPicPr>
        <p:blipFill>
          <a:blip r:embed="rId4"/>
          <a:stretch>
            <a:fillRect/>
          </a:stretch>
        </p:blipFill>
        <p:spPr bwMode="auto">
          <a:xfrm>
            <a:off x="4572000" y="1285866"/>
            <a:ext cx="4429156" cy="3357586"/>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85734"/>
            <a:ext cx="8712968" cy="576064"/>
          </a:xfrm>
        </p:spPr>
        <p:txBody>
          <a:bodyPr/>
          <a:lstStyle/>
          <a:p>
            <a:pPr algn="ctr"/>
            <a:r>
              <a:rPr lang="en-IN" altLang="ko-KR" sz="3100" b="1" dirty="0" smtClean="0"/>
              <a:t>Admin can add product and manage product</a:t>
            </a:r>
            <a:endParaRPr lang="ko-KR" altLang="en-US" sz="3100" b="1" dirty="0"/>
          </a:p>
        </p:txBody>
      </p:sp>
      <p:pic>
        <p:nvPicPr>
          <p:cNvPr id="2050" name="Picture 2" descr="C:\Users\Admin\Desktop\ss\2019-02-22 (24).png"/>
          <p:cNvPicPr>
            <a:picLocks noChangeAspect="1" noChangeArrowheads="1"/>
          </p:cNvPicPr>
          <p:nvPr/>
        </p:nvPicPr>
        <p:blipFill>
          <a:blip r:embed="rId3"/>
          <a:stretch>
            <a:fillRect/>
          </a:stretch>
        </p:blipFill>
        <p:spPr bwMode="auto">
          <a:xfrm>
            <a:off x="71406" y="1285866"/>
            <a:ext cx="4357718" cy="3357586"/>
          </a:xfrm>
          <a:prstGeom prst="rect">
            <a:avLst/>
          </a:prstGeom>
          <a:noFill/>
        </p:spPr>
      </p:pic>
      <p:pic>
        <p:nvPicPr>
          <p:cNvPr id="2052" name="Picture 4"/>
          <p:cNvPicPr>
            <a:picLocks noChangeAspect="1" noChangeArrowheads="1"/>
          </p:cNvPicPr>
          <p:nvPr/>
        </p:nvPicPr>
        <p:blipFill>
          <a:blip r:embed="rId4"/>
          <a:stretch>
            <a:fillRect/>
          </a:stretch>
        </p:blipFill>
        <p:spPr bwMode="auto">
          <a:xfrm>
            <a:off x="4572000" y="1285866"/>
            <a:ext cx="4429156" cy="3357586"/>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09016"/>
            <a:ext cx="6732240" cy="432048"/>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itchFamily="34" charset="0"/>
              </a:rPr>
              <a:t>LIST OF CONTENTS</a:t>
            </a:r>
          </a:p>
        </p:txBody>
      </p:sp>
      <p:grpSp>
        <p:nvGrpSpPr>
          <p:cNvPr id="30" name="Group 29"/>
          <p:cNvGrpSpPr/>
          <p:nvPr/>
        </p:nvGrpSpPr>
        <p:grpSpPr>
          <a:xfrm>
            <a:off x="2954028" y="829354"/>
            <a:ext cx="5611091" cy="501808"/>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17847"/>
              <a:ext cx="4752528" cy="388609"/>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Problem statement </a:t>
              </a:r>
            </a:p>
          </p:txBody>
        </p:sp>
      </p:grpSp>
      <p:grpSp>
        <p:nvGrpSpPr>
          <p:cNvPr id="31" name="Group 30"/>
          <p:cNvGrpSpPr/>
          <p:nvPr/>
        </p:nvGrpSpPr>
        <p:grpSpPr>
          <a:xfrm>
            <a:off x="2972334" y="1435231"/>
            <a:ext cx="5611091" cy="476033"/>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099168"/>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Proposed Solution</a:t>
              </a:r>
            </a:p>
          </p:txBody>
        </p:sp>
      </p:grpSp>
      <p:grpSp>
        <p:nvGrpSpPr>
          <p:cNvPr id="32" name="Group 31"/>
          <p:cNvGrpSpPr/>
          <p:nvPr/>
        </p:nvGrpSpPr>
        <p:grpSpPr>
          <a:xfrm>
            <a:off x="2972334" y="2059374"/>
            <a:ext cx="5611091" cy="476033"/>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2991010"/>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Modules</a:t>
              </a:r>
            </a:p>
          </p:txBody>
        </p:sp>
      </p:grpSp>
      <p:grpSp>
        <p:nvGrpSpPr>
          <p:cNvPr id="33" name="Group 32"/>
          <p:cNvGrpSpPr/>
          <p:nvPr/>
        </p:nvGrpSpPr>
        <p:grpSpPr>
          <a:xfrm>
            <a:off x="2972334" y="2684500"/>
            <a:ext cx="5611091" cy="476033"/>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Flow diagram </a:t>
              </a:r>
            </a:p>
          </p:txBody>
        </p:sp>
      </p:grpSp>
      <p:grpSp>
        <p:nvGrpSpPr>
          <p:cNvPr id="34" name="Group 33">
            <a:extLst>
              <a:ext uri="{FF2B5EF4-FFF2-40B4-BE49-F238E27FC236}">
                <a16:creationId xmlns:a16="http://schemas.microsoft.com/office/drawing/2014/main" xmlns="" id="{5256D1E1-111B-46FA-8FEE-C385F592FB75}"/>
              </a:ext>
            </a:extLst>
          </p:cNvPr>
          <p:cNvGrpSpPr/>
          <p:nvPr/>
        </p:nvGrpSpPr>
        <p:grpSpPr>
          <a:xfrm>
            <a:off x="2954028" y="3291722"/>
            <a:ext cx="5611091" cy="476033"/>
            <a:chOff x="2984973" y="3807117"/>
            <a:chExt cx="5611091" cy="576000"/>
          </a:xfrm>
        </p:grpSpPr>
        <p:sp>
          <p:nvSpPr>
            <p:cNvPr id="35" name="Round Same Side Corner Rectangle 24">
              <a:extLst>
                <a:ext uri="{FF2B5EF4-FFF2-40B4-BE49-F238E27FC236}">
                  <a16:creationId xmlns:a16="http://schemas.microsoft.com/office/drawing/2014/main" xmlns="" id="{E553FC38-68B4-4E8B-809F-F2E3B56B58EF}"/>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a:extLst>
                <a:ext uri="{FF2B5EF4-FFF2-40B4-BE49-F238E27FC236}">
                  <a16:creationId xmlns:a16="http://schemas.microsoft.com/office/drawing/2014/main" xmlns="" id="{6D47B753-8725-433C-BB12-D2648EF89AFE}"/>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37" name="TextBox 36">
              <a:extLst>
                <a:ext uri="{FF2B5EF4-FFF2-40B4-BE49-F238E27FC236}">
                  <a16:creationId xmlns:a16="http://schemas.microsoft.com/office/drawing/2014/main" xmlns="" id="{8CC993BE-B5CA-4DA1-8307-35C78250A6FA}"/>
                </a:ext>
              </a:extLst>
            </p:cNvPr>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05</a:t>
              </a:r>
            </a:p>
          </p:txBody>
        </p:sp>
        <p:sp>
          <p:nvSpPr>
            <p:cNvPr id="38" name="TextBox 37">
              <a:extLst>
                <a:ext uri="{FF2B5EF4-FFF2-40B4-BE49-F238E27FC236}">
                  <a16:creationId xmlns:a16="http://schemas.microsoft.com/office/drawing/2014/main" xmlns="" id="{ABFBB240-1FB2-4A16-AFF0-B66D382D302A}"/>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Work done till now</a:t>
              </a:r>
            </a:p>
          </p:txBody>
        </p:sp>
      </p:grpSp>
      <p:grpSp>
        <p:nvGrpSpPr>
          <p:cNvPr id="39" name="Group 38">
            <a:extLst>
              <a:ext uri="{FF2B5EF4-FFF2-40B4-BE49-F238E27FC236}">
                <a16:creationId xmlns:a16="http://schemas.microsoft.com/office/drawing/2014/main" xmlns="" id="{6A7B66A1-275C-43BD-A3EA-4F4F92C2292F}"/>
              </a:ext>
            </a:extLst>
          </p:cNvPr>
          <p:cNvGrpSpPr/>
          <p:nvPr/>
        </p:nvGrpSpPr>
        <p:grpSpPr>
          <a:xfrm>
            <a:off x="2972334" y="3915865"/>
            <a:ext cx="5611091" cy="476033"/>
            <a:chOff x="2984973" y="3807117"/>
            <a:chExt cx="5611091" cy="576000"/>
          </a:xfrm>
        </p:grpSpPr>
        <p:sp>
          <p:nvSpPr>
            <p:cNvPr id="40" name="Round Same Side Corner Rectangle 24">
              <a:extLst>
                <a:ext uri="{FF2B5EF4-FFF2-40B4-BE49-F238E27FC236}">
                  <a16:creationId xmlns:a16="http://schemas.microsoft.com/office/drawing/2014/main" xmlns="" id="{AAD1BC4C-7115-43A0-8494-4B579050187D}"/>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AutoShape 92">
              <a:extLst>
                <a:ext uri="{FF2B5EF4-FFF2-40B4-BE49-F238E27FC236}">
                  <a16:creationId xmlns:a16="http://schemas.microsoft.com/office/drawing/2014/main" xmlns="" id="{691BAD20-C348-4F20-93F6-29A667D1391A}"/>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2" name="TextBox 41">
              <a:extLst>
                <a:ext uri="{FF2B5EF4-FFF2-40B4-BE49-F238E27FC236}">
                  <a16:creationId xmlns:a16="http://schemas.microsoft.com/office/drawing/2014/main" xmlns="" id="{A4AC244E-4EC4-47A8-80D5-4A161511C045}"/>
                </a:ext>
              </a:extLst>
            </p:cNvPr>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06</a:t>
              </a:r>
            </a:p>
          </p:txBody>
        </p:sp>
        <p:sp>
          <p:nvSpPr>
            <p:cNvPr id="43" name="TextBox 42">
              <a:extLst>
                <a:ext uri="{FF2B5EF4-FFF2-40B4-BE49-F238E27FC236}">
                  <a16:creationId xmlns:a16="http://schemas.microsoft.com/office/drawing/2014/main" xmlns="" id="{7BEDC839-CD01-47E9-A6E6-190FCD715C7E}"/>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Future work </a:t>
              </a:r>
            </a:p>
          </p:txBody>
        </p:sp>
      </p:grpSp>
      <p:grpSp>
        <p:nvGrpSpPr>
          <p:cNvPr id="44" name="Group 43">
            <a:extLst>
              <a:ext uri="{FF2B5EF4-FFF2-40B4-BE49-F238E27FC236}">
                <a16:creationId xmlns:a16="http://schemas.microsoft.com/office/drawing/2014/main" xmlns="" id="{EBD3272A-B61E-4E5D-B606-6C7F9CB6497A}"/>
              </a:ext>
            </a:extLst>
          </p:cNvPr>
          <p:cNvGrpSpPr/>
          <p:nvPr/>
        </p:nvGrpSpPr>
        <p:grpSpPr>
          <a:xfrm>
            <a:off x="2954028" y="4532393"/>
            <a:ext cx="5611091" cy="476033"/>
            <a:chOff x="2984973" y="3807117"/>
            <a:chExt cx="5611091" cy="576000"/>
          </a:xfrm>
        </p:grpSpPr>
        <p:sp>
          <p:nvSpPr>
            <p:cNvPr id="45" name="Round Same Side Corner Rectangle 24">
              <a:extLst>
                <a:ext uri="{FF2B5EF4-FFF2-40B4-BE49-F238E27FC236}">
                  <a16:creationId xmlns:a16="http://schemas.microsoft.com/office/drawing/2014/main" xmlns="" id="{9ED5AEC0-686A-4297-AD90-CDB69F96E947}"/>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AutoShape 92">
              <a:extLst>
                <a:ext uri="{FF2B5EF4-FFF2-40B4-BE49-F238E27FC236}">
                  <a16:creationId xmlns:a16="http://schemas.microsoft.com/office/drawing/2014/main" xmlns="" id="{704AD285-7F19-423A-86D8-04812FF8F027}"/>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7" name="TextBox 46">
              <a:extLst>
                <a:ext uri="{FF2B5EF4-FFF2-40B4-BE49-F238E27FC236}">
                  <a16:creationId xmlns:a16="http://schemas.microsoft.com/office/drawing/2014/main" xmlns="" id="{1B3F5E63-69C9-4141-90EF-0DFC202880AD}"/>
                </a:ext>
              </a:extLst>
            </p:cNvPr>
            <p:cNvSpPr txBox="1"/>
            <p:nvPr/>
          </p:nvSpPr>
          <p:spPr>
            <a:xfrm>
              <a:off x="2988072" y="3871672"/>
              <a:ext cx="569802" cy="44689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07</a:t>
              </a:r>
            </a:p>
          </p:txBody>
        </p:sp>
        <p:sp>
          <p:nvSpPr>
            <p:cNvPr id="48" name="TextBox 47">
              <a:extLst>
                <a:ext uri="{FF2B5EF4-FFF2-40B4-BE49-F238E27FC236}">
                  <a16:creationId xmlns:a16="http://schemas.microsoft.com/office/drawing/2014/main" xmlns="" id="{41A489D8-47C1-495C-9364-E9050C487DBD}"/>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Conclusion</a:t>
              </a:r>
            </a:p>
          </p:txBody>
        </p:sp>
      </p:grpSp>
    </p:spTree>
    <p:extLst>
      <p:ext uri="{BB962C8B-B14F-4D97-AF65-F5344CB8AC3E}">
        <p14:creationId xmlns:p14="http://schemas.microsoft.com/office/powerpoint/2010/main" xmlns=""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0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0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0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20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0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sz="3200" b="1" dirty="0" smtClean="0"/>
              <a:t>Admin can manage service centre</a:t>
            </a:r>
            <a:endParaRPr lang="ko-KR" altLang="en-US" sz="3200" b="1" dirty="0"/>
          </a:p>
        </p:txBody>
      </p:sp>
      <p:pic>
        <p:nvPicPr>
          <p:cNvPr id="5" name="Picture 4" descr="2019-02-22 (25).png"/>
          <p:cNvPicPr>
            <a:picLocks noChangeAspect="1"/>
          </p:cNvPicPr>
          <p:nvPr/>
        </p:nvPicPr>
        <p:blipFill>
          <a:blip r:embed="rId3"/>
          <a:srcRect t="3512" b="6933"/>
          <a:stretch>
            <a:fillRect/>
          </a:stretch>
        </p:blipFill>
        <p:spPr>
          <a:xfrm>
            <a:off x="928662" y="1000114"/>
            <a:ext cx="7236000" cy="3643338"/>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85734"/>
            <a:ext cx="8712968" cy="576064"/>
          </a:xfrm>
        </p:spPr>
        <p:txBody>
          <a:bodyPr/>
          <a:lstStyle/>
          <a:p>
            <a:pPr algn="ctr"/>
            <a:r>
              <a:rPr lang="en-IN" altLang="ko-KR" sz="2800" b="1" dirty="0" smtClean="0"/>
              <a:t>Admin can add complain and manage complain</a:t>
            </a:r>
            <a:endParaRPr lang="ko-KR" altLang="en-US" sz="2800" b="1" dirty="0"/>
          </a:p>
        </p:txBody>
      </p:sp>
      <p:pic>
        <p:nvPicPr>
          <p:cNvPr id="2050" name="Picture 2" descr="C:\Users\Admin\Desktop\ss\2019-02-22 (24).png"/>
          <p:cNvPicPr>
            <a:picLocks noChangeAspect="1" noChangeArrowheads="1"/>
          </p:cNvPicPr>
          <p:nvPr/>
        </p:nvPicPr>
        <p:blipFill>
          <a:blip r:embed="rId3"/>
          <a:stretch>
            <a:fillRect/>
          </a:stretch>
        </p:blipFill>
        <p:spPr bwMode="auto">
          <a:xfrm>
            <a:off x="142844" y="1214428"/>
            <a:ext cx="4357718" cy="3643338"/>
          </a:xfrm>
          <a:prstGeom prst="rect">
            <a:avLst/>
          </a:prstGeom>
          <a:noFill/>
        </p:spPr>
      </p:pic>
      <p:pic>
        <p:nvPicPr>
          <p:cNvPr id="2052" name="Picture 4"/>
          <p:cNvPicPr>
            <a:picLocks noChangeAspect="1" noChangeArrowheads="1"/>
          </p:cNvPicPr>
          <p:nvPr/>
        </p:nvPicPr>
        <p:blipFill>
          <a:blip r:embed="rId4"/>
          <a:stretch>
            <a:fillRect/>
          </a:stretch>
        </p:blipFill>
        <p:spPr bwMode="auto">
          <a:xfrm>
            <a:off x="4572000" y="1214428"/>
            <a:ext cx="4429156" cy="3643338"/>
          </a:xfrm>
          <a:prstGeom prst="rect">
            <a:avLst/>
          </a:prstGeom>
          <a:noFill/>
          <a:ln w="9525">
            <a:noFill/>
            <a:miter lim="800000"/>
            <a:headEnd/>
            <a:tailEnd/>
          </a:ln>
          <a:effectLst/>
        </p:spPr>
      </p:pic>
    </p:spTree>
    <p:extLst>
      <p:ext uri="{BB962C8B-B14F-4D97-AF65-F5344CB8AC3E}">
        <p14:creationId xmlns:p14="http://schemas.microsoft.com/office/powerpoint/2010/main" xmlns="" val="302051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000" b="1" dirty="0" smtClean="0"/>
              <a:t>User Panel </a:t>
            </a:r>
            <a:r>
              <a:rPr lang="en-IN" altLang="ko-KR" sz="4000" b="1" dirty="0" smtClean="0"/>
              <a:t>Dashboard</a:t>
            </a:r>
            <a:endParaRPr lang="ko-KR" altLang="en-US" sz="4000" b="1" dirty="0"/>
          </a:p>
        </p:txBody>
      </p:sp>
      <p:pic>
        <p:nvPicPr>
          <p:cNvPr id="5" name="Picture 4" descr="2019-02-22 (4).png"/>
          <p:cNvPicPr>
            <a:picLocks noChangeAspect="1"/>
          </p:cNvPicPr>
          <p:nvPr/>
        </p:nvPicPr>
        <p:blipFill>
          <a:blip r:embed="rId3"/>
          <a:srcRect t="4119" b="9727"/>
          <a:stretch>
            <a:fillRect/>
          </a:stretch>
        </p:blipFill>
        <p:spPr>
          <a:xfrm>
            <a:off x="500034" y="928676"/>
            <a:ext cx="8026783" cy="3888000"/>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000" b="1" dirty="0" smtClean="0"/>
              <a:t>User can add complain</a:t>
            </a:r>
            <a:endParaRPr lang="ko-KR" altLang="en-US" sz="4000" b="1" dirty="0"/>
          </a:p>
        </p:txBody>
      </p:sp>
      <p:pic>
        <p:nvPicPr>
          <p:cNvPr id="5" name="Picture 4" descr="2019-02-22 (4).png"/>
          <p:cNvPicPr>
            <a:picLocks noChangeAspect="1"/>
          </p:cNvPicPr>
          <p:nvPr/>
        </p:nvPicPr>
        <p:blipFill>
          <a:blip r:embed="rId3"/>
          <a:srcRect t="3675" b="9968"/>
          <a:stretch>
            <a:fillRect/>
          </a:stretch>
        </p:blipFill>
        <p:spPr>
          <a:xfrm>
            <a:off x="714348" y="1000114"/>
            <a:ext cx="7651052" cy="3714776"/>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000" b="1" dirty="0" smtClean="0"/>
              <a:t>User can track complain</a:t>
            </a:r>
            <a:endParaRPr lang="ko-KR" altLang="en-US" sz="4000" b="1" dirty="0"/>
          </a:p>
        </p:txBody>
      </p:sp>
      <p:pic>
        <p:nvPicPr>
          <p:cNvPr id="5" name="Picture 4" descr="2019-02-22 (4).png"/>
          <p:cNvPicPr>
            <a:picLocks noChangeAspect="1"/>
          </p:cNvPicPr>
          <p:nvPr/>
        </p:nvPicPr>
        <p:blipFill>
          <a:blip r:embed="rId3"/>
          <a:srcRect t="5769" b="9615"/>
          <a:stretch>
            <a:fillRect/>
          </a:stretch>
        </p:blipFill>
        <p:spPr>
          <a:xfrm>
            <a:off x="785786" y="1142990"/>
            <a:ext cx="7358114" cy="3500470"/>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357172"/>
            <a:ext cx="8712968" cy="576064"/>
          </a:xfrm>
        </p:spPr>
        <p:txBody>
          <a:bodyPr/>
          <a:lstStyle/>
          <a:p>
            <a:pPr algn="ctr"/>
            <a:r>
              <a:rPr lang="en-IN" altLang="ko-KR" sz="3200" b="1" dirty="0" smtClean="0"/>
              <a:t>User can view list of all purchased products and can also make complain</a:t>
            </a:r>
            <a:endParaRPr lang="ko-KR" altLang="en-US" sz="3200" b="1" dirty="0"/>
          </a:p>
        </p:txBody>
      </p:sp>
      <p:pic>
        <p:nvPicPr>
          <p:cNvPr id="4" name="Picture 3" descr="2019-02-22 (11).png"/>
          <p:cNvPicPr>
            <a:picLocks noChangeAspect="1"/>
          </p:cNvPicPr>
          <p:nvPr/>
        </p:nvPicPr>
        <p:blipFill>
          <a:blip r:embed="rId3"/>
          <a:srcRect t="5534" b="9702"/>
          <a:stretch>
            <a:fillRect/>
          </a:stretch>
        </p:blipFill>
        <p:spPr>
          <a:xfrm>
            <a:off x="500034" y="1214428"/>
            <a:ext cx="8007293" cy="3816000"/>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400" b="1" dirty="0" smtClean="0"/>
              <a:t>User can view service centre</a:t>
            </a:r>
            <a:endParaRPr lang="ko-KR" altLang="en-US" sz="4400" b="1" dirty="0"/>
          </a:p>
        </p:txBody>
      </p:sp>
      <p:pic>
        <p:nvPicPr>
          <p:cNvPr id="5" name="Picture 4" descr="2019-02-22 (4).png"/>
          <p:cNvPicPr>
            <a:picLocks noChangeAspect="1"/>
          </p:cNvPicPr>
          <p:nvPr/>
        </p:nvPicPr>
        <p:blipFill>
          <a:blip r:embed="rId3"/>
          <a:srcRect t="4082" b="10204"/>
          <a:stretch>
            <a:fillRect/>
          </a:stretch>
        </p:blipFill>
        <p:spPr>
          <a:xfrm>
            <a:off x="642910" y="1071551"/>
            <a:ext cx="7715304" cy="3718055"/>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000" b="1" dirty="0" smtClean="0"/>
              <a:t>Staff Panel </a:t>
            </a:r>
            <a:r>
              <a:rPr lang="en-IN" altLang="ko-KR" sz="4000" b="1" dirty="0" smtClean="0"/>
              <a:t>Dashboard</a:t>
            </a:r>
            <a:endParaRPr lang="ko-KR" altLang="en-US" sz="4000" b="1" dirty="0"/>
          </a:p>
        </p:txBody>
      </p:sp>
      <p:pic>
        <p:nvPicPr>
          <p:cNvPr id="5" name="Picture 4" descr="2019-02-22 (4).png"/>
          <p:cNvPicPr>
            <a:picLocks noChangeAspect="1"/>
          </p:cNvPicPr>
          <p:nvPr/>
        </p:nvPicPr>
        <p:blipFill>
          <a:blip r:embed="rId3"/>
          <a:srcRect t="4082" b="12541"/>
          <a:stretch>
            <a:fillRect/>
          </a:stretch>
        </p:blipFill>
        <p:spPr>
          <a:xfrm>
            <a:off x="714348" y="1000114"/>
            <a:ext cx="7619730" cy="3643338"/>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4000" b="1" dirty="0" smtClean="0"/>
              <a:t>Staff can Manage complains </a:t>
            </a:r>
            <a:endParaRPr lang="ko-KR" altLang="en-US" sz="4000" b="1" dirty="0"/>
          </a:p>
        </p:txBody>
      </p:sp>
      <p:pic>
        <p:nvPicPr>
          <p:cNvPr id="5" name="Picture 4" descr="2019-02-22 (4).png"/>
          <p:cNvPicPr>
            <a:picLocks noChangeAspect="1"/>
          </p:cNvPicPr>
          <p:nvPr/>
        </p:nvPicPr>
        <p:blipFill>
          <a:blip r:embed="rId3"/>
          <a:srcRect t="9469" b="38653"/>
          <a:stretch>
            <a:fillRect/>
          </a:stretch>
        </p:blipFill>
        <p:spPr>
          <a:xfrm>
            <a:off x="214282" y="857238"/>
            <a:ext cx="4929222" cy="2214578"/>
          </a:xfrm>
          <a:prstGeom prst="rect">
            <a:avLst/>
          </a:prstGeom>
        </p:spPr>
      </p:pic>
      <p:pic>
        <p:nvPicPr>
          <p:cNvPr id="4" name="Picture 3" descr="2019-02-22 (2).png"/>
          <p:cNvPicPr>
            <a:picLocks noChangeAspect="1"/>
          </p:cNvPicPr>
          <p:nvPr/>
        </p:nvPicPr>
        <p:blipFill>
          <a:blip r:embed="rId4"/>
          <a:srcRect t="5231" r="1562" b="25281"/>
          <a:stretch>
            <a:fillRect/>
          </a:stretch>
        </p:blipFill>
        <p:spPr>
          <a:xfrm>
            <a:off x="3286116" y="2285998"/>
            <a:ext cx="5357850" cy="2714644"/>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428610"/>
            <a:ext cx="8712968" cy="576064"/>
          </a:xfrm>
        </p:spPr>
        <p:txBody>
          <a:bodyPr/>
          <a:lstStyle/>
          <a:p>
            <a:pPr algn="ctr"/>
            <a:r>
              <a:rPr lang="en-IN" altLang="ko-KR" b="1" dirty="0" smtClean="0"/>
              <a:t>Staff can view his/her all finished complains </a:t>
            </a:r>
            <a:endParaRPr lang="ko-KR" altLang="en-US" b="1" dirty="0"/>
          </a:p>
        </p:txBody>
      </p:sp>
      <p:pic>
        <p:nvPicPr>
          <p:cNvPr id="5" name="Picture 4" descr="2019-02-22 (4).png"/>
          <p:cNvPicPr>
            <a:picLocks noChangeAspect="1"/>
          </p:cNvPicPr>
          <p:nvPr/>
        </p:nvPicPr>
        <p:blipFill>
          <a:blip r:embed="rId3"/>
          <a:srcRect t="3922" b="11765"/>
          <a:stretch>
            <a:fillRect/>
          </a:stretch>
        </p:blipFill>
        <p:spPr>
          <a:xfrm>
            <a:off x="642910" y="1357304"/>
            <a:ext cx="7786742" cy="3491438"/>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11960" y="2253238"/>
            <a:ext cx="4932040" cy="473576"/>
          </a:xfrm>
        </p:spPr>
        <p:txBody>
          <a:bodyPr/>
          <a:lstStyle/>
          <a:p>
            <a:r>
              <a:rPr lang="en-US" altLang="ko-KR" sz="4400" dirty="0"/>
              <a:t>CRMS?</a:t>
            </a:r>
            <a:endParaRPr lang="ko-KR" altLang="en-US" dirty="0"/>
          </a:p>
        </p:txBody>
      </p:sp>
      <p:sp>
        <p:nvSpPr>
          <p:cNvPr id="3" name="Text Placeholder 2"/>
          <p:cNvSpPr>
            <a:spLocks noGrp="1"/>
          </p:cNvSpPr>
          <p:nvPr>
            <p:ph type="body" sz="quarter" idx="11"/>
          </p:nvPr>
        </p:nvSpPr>
        <p:spPr>
          <a:xfrm>
            <a:off x="4211960" y="2726814"/>
            <a:ext cx="4932040" cy="288032"/>
          </a:xfrm>
        </p:spPr>
        <p:txBody>
          <a:bodyPr/>
          <a:lstStyle/>
          <a:p>
            <a:pPr lvl="0"/>
            <a:r>
              <a:rPr lang="en-US" altLang="ko-KR" sz="1800" dirty="0"/>
              <a:t>Customer Relationship Management System</a:t>
            </a:r>
          </a:p>
        </p:txBody>
      </p:sp>
    </p:spTree>
    <p:extLst>
      <p:ext uri="{BB962C8B-B14F-4D97-AF65-F5344CB8AC3E}">
        <p14:creationId xmlns:p14="http://schemas.microsoft.com/office/powerpoint/2010/main" xmlns="" val="31012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85734"/>
            <a:ext cx="8712968" cy="576064"/>
          </a:xfrm>
        </p:spPr>
        <p:txBody>
          <a:bodyPr/>
          <a:lstStyle/>
          <a:p>
            <a:pPr algn="ctr"/>
            <a:r>
              <a:rPr lang="en-IN" altLang="ko-KR" b="1" dirty="0" smtClean="0"/>
              <a:t>Edit profile </a:t>
            </a:r>
            <a:endParaRPr lang="ko-KR" altLang="en-US" b="1" dirty="0"/>
          </a:p>
        </p:txBody>
      </p:sp>
      <p:pic>
        <p:nvPicPr>
          <p:cNvPr id="5" name="Picture 4" descr="2019-02-22 (4).png"/>
          <p:cNvPicPr>
            <a:picLocks noChangeAspect="1"/>
          </p:cNvPicPr>
          <p:nvPr/>
        </p:nvPicPr>
        <p:blipFill>
          <a:blip r:embed="rId3"/>
          <a:srcRect t="3931"/>
          <a:stretch>
            <a:fillRect/>
          </a:stretch>
        </p:blipFill>
        <p:spPr>
          <a:xfrm>
            <a:off x="571472" y="1142990"/>
            <a:ext cx="8072494" cy="3619564"/>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357172"/>
            <a:ext cx="8712968" cy="576064"/>
          </a:xfrm>
        </p:spPr>
        <p:txBody>
          <a:bodyPr/>
          <a:lstStyle/>
          <a:p>
            <a:pPr algn="ctr"/>
            <a:r>
              <a:rPr lang="en-IN" altLang="ko-KR" b="1" dirty="0" smtClean="0"/>
              <a:t>Change password</a:t>
            </a:r>
            <a:endParaRPr lang="ko-KR" altLang="en-US" b="1" dirty="0"/>
          </a:p>
        </p:txBody>
      </p:sp>
      <p:pic>
        <p:nvPicPr>
          <p:cNvPr id="5" name="Picture 4" descr="2019-02-22 (4).png"/>
          <p:cNvPicPr>
            <a:picLocks noChangeAspect="1"/>
          </p:cNvPicPr>
          <p:nvPr/>
        </p:nvPicPr>
        <p:blipFill>
          <a:blip r:embed="rId3"/>
          <a:srcRect t="4092" b="12018"/>
          <a:stretch>
            <a:fillRect/>
          </a:stretch>
        </p:blipFill>
        <p:spPr>
          <a:xfrm>
            <a:off x="642910" y="1214428"/>
            <a:ext cx="7786742" cy="3672613"/>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85734"/>
            <a:ext cx="8712968" cy="576064"/>
          </a:xfrm>
        </p:spPr>
        <p:txBody>
          <a:bodyPr/>
          <a:lstStyle/>
          <a:p>
            <a:pPr algn="ctr"/>
            <a:r>
              <a:rPr lang="en-IN" altLang="ko-KR" b="1" dirty="0" smtClean="0"/>
              <a:t>Forgot password</a:t>
            </a:r>
            <a:endParaRPr lang="ko-KR" altLang="en-US" b="1" dirty="0"/>
          </a:p>
        </p:txBody>
      </p:sp>
      <p:pic>
        <p:nvPicPr>
          <p:cNvPr id="5" name="Picture 4" descr="2019-02-22 (4).png"/>
          <p:cNvPicPr>
            <a:picLocks noChangeAspect="1"/>
          </p:cNvPicPr>
          <p:nvPr/>
        </p:nvPicPr>
        <p:blipFill>
          <a:blip r:embed="rId3"/>
          <a:srcRect l="4561" t="4092" r="13764" b="7926"/>
          <a:stretch>
            <a:fillRect/>
          </a:stretch>
        </p:blipFill>
        <p:spPr>
          <a:xfrm>
            <a:off x="1142976" y="1142990"/>
            <a:ext cx="6786610" cy="3429024"/>
          </a:xfrm>
          <a:prstGeom prst="rect">
            <a:avLst/>
          </a:prstGeom>
        </p:spPr>
      </p:pic>
    </p:spTree>
    <p:extLst>
      <p:ext uri="{BB962C8B-B14F-4D97-AF65-F5344CB8AC3E}">
        <p14:creationId xmlns:p14="http://schemas.microsoft.com/office/powerpoint/2010/main" xmlns="" val="3020519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400" dirty="0"/>
              <a:t>Thank you</a:t>
            </a:r>
            <a:endParaRPr lang="ko-KR" altLang="en-US" sz="4400" dirty="0"/>
          </a:p>
        </p:txBody>
      </p:sp>
      <p:sp>
        <p:nvSpPr>
          <p:cNvPr id="3" name="Text Placeholder 2"/>
          <p:cNvSpPr>
            <a:spLocks noGrp="1"/>
          </p:cNvSpPr>
          <p:nvPr>
            <p:ph type="body" sz="quarter" idx="11"/>
          </p:nvPr>
        </p:nvSpPr>
        <p:spPr/>
        <p:txBody>
          <a:bodyPr/>
          <a:lstStyle/>
          <a:p>
            <a:pPr lvl="0"/>
            <a:r>
              <a:rPr lang="en-US" altLang="ko-KR" sz="2200" dirty="0"/>
              <a:t>For having us</a:t>
            </a:r>
          </a:p>
        </p:txBody>
      </p:sp>
    </p:spTree>
    <p:extLst>
      <p:ext uri="{BB962C8B-B14F-4D97-AF65-F5344CB8AC3E}">
        <p14:creationId xmlns:p14="http://schemas.microsoft.com/office/powerpoint/2010/main" xmlns="" val="40130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898725"/>
            <a:ext cx="3744416" cy="880938"/>
          </a:xfrm>
        </p:spPr>
        <p:txBody>
          <a:bodyPr/>
          <a:lstStyle/>
          <a:p>
            <a:r>
              <a:rPr lang="en-US" altLang="ko-KR" dirty="0"/>
              <a:t>Welcome!!</a:t>
            </a:r>
            <a:endParaRPr lang="ko-KR" altLang="en-US" dirty="0"/>
          </a:p>
        </p:txBody>
      </p:sp>
      <p:sp>
        <p:nvSpPr>
          <p:cNvPr id="3" name="Text Placeholder 2"/>
          <p:cNvSpPr>
            <a:spLocks noGrp="1"/>
          </p:cNvSpPr>
          <p:nvPr>
            <p:ph type="body" sz="quarter" idx="11"/>
          </p:nvPr>
        </p:nvSpPr>
        <p:spPr>
          <a:xfrm>
            <a:off x="2699644" y="1635647"/>
            <a:ext cx="3744416" cy="504055"/>
          </a:xfrm>
        </p:spPr>
        <p:txBody>
          <a:bodyPr/>
          <a:lstStyle/>
          <a:p>
            <a:pPr lvl="0"/>
            <a:r>
              <a:rPr lang="en-US" altLang="ko-KR" sz="2800" b="1" dirty="0">
                <a:solidFill>
                  <a:srgbClr val="FFFF00"/>
                </a:solidFill>
              </a:rPr>
              <a:t>What is CRMS?</a:t>
            </a:r>
          </a:p>
        </p:txBody>
      </p:sp>
      <p:sp>
        <p:nvSpPr>
          <p:cNvPr id="5" name="TextBox 4"/>
          <p:cNvSpPr txBox="1"/>
          <p:nvPr/>
        </p:nvSpPr>
        <p:spPr>
          <a:xfrm>
            <a:off x="3365182" y="2174543"/>
            <a:ext cx="2646978" cy="1569660"/>
          </a:xfrm>
          <a:prstGeom prst="rect">
            <a:avLst/>
          </a:prstGeom>
          <a:noFill/>
        </p:spPr>
        <p:txBody>
          <a:bodyPr wrap="square" rtlCol="0" anchor="ctr">
            <a:spAutoFit/>
          </a:bodyPr>
          <a:lstStyle/>
          <a:p>
            <a:pPr algn="ctr"/>
            <a:r>
              <a:rPr lang="en-US" altLang="ko-KR" sz="1600" dirty="0">
                <a:solidFill>
                  <a:schemeClr val="tx1">
                    <a:lumMod val="75000"/>
                    <a:lumOff val="25000"/>
                  </a:schemeClr>
                </a:solidFill>
                <a:cs typeface="Arial" pitchFamily="34" charset="0"/>
              </a:rPr>
              <a:t>Customer Relationship Management refers to the study of needs and expectations of a customer and provide them with the right solution.</a:t>
            </a:r>
          </a:p>
        </p:txBody>
      </p:sp>
    </p:spTree>
    <p:extLst>
      <p:ext uri="{BB962C8B-B14F-4D97-AF65-F5344CB8AC3E}">
        <p14:creationId xmlns:p14="http://schemas.microsoft.com/office/powerpoint/2010/main" xmlns="" val="614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PROBLEM STATEMENT </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sz="2000" dirty="0"/>
              <a:t>Problems that are faced by the company as well as customer.</a:t>
            </a:r>
          </a:p>
        </p:txBody>
      </p:sp>
      <p:sp>
        <p:nvSpPr>
          <p:cNvPr id="4" name="Oval 3"/>
          <p:cNvSpPr/>
          <p:nvPr/>
        </p:nvSpPr>
        <p:spPr>
          <a:xfrm>
            <a:off x="570367" y="3673936"/>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570367" y="124701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570367" y="2460190"/>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14755" y="1365787"/>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614755" y="2571750"/>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0" name="TextBox 9"/>
          <p:cNvSpPr txBox="1"/>
          <p:nvPr/>
        </p:nvSpPr>
        <p:spPr>
          <a:xfrm>
            <a:off x="614755" y="3790254"/>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grpSp>
        <p:nvGrpSpPr>
          <p:cNvPr id="12" name="Group 11"/>
          <p:cNvGrpSpPr/>
          <p:nvPr/>
        </p:nvGrpSpPr>
        <p:grpSpPr>
          <a:xfrm>
            <a:off x="1358625" y="819736"/>
            <a:ext cx="7173815" cy="1319259"/>
            <a:chOff x="1448989" y="1349061"/>
            <a:chExt cx="3030085" cy="1319259"/>
          </a:xfrm>
        </p:grpSpPr>
        <p:sp>
          <p:nvSpPr>
            <p:cNvPr id="13" name="TextBox 12"/>
            <p:cNvSpPr txBox="1"/>
            <p:nvPr/>
          </p:nvSpPr>
          <p:spPr>
            <a:xfrm>
              <a:off x="1454045" y="2021989"/>
              <a:ext cx="3023679" cy="646331"/>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It is a small scale industry. It has low manpower. Registering a small complain manually it needs a lot of manpower.</a:t>
              </a:r>
            </a:p>
          </p:txBody>
        </p:sp>
        <p:sp>
          <p:nvSpPr>
            <p:cNvPr id="14" name="TextBox 13"/>
            <p:cNvSpPr txBox="1"/>
            <p:nvPr/>
          </p:nvSpPr>
          <p:spPr>
            <a:xfrm>
              <a:off x="1448989" y="1349061"/>
              <a:ext cx="3030085" cy="769441"/>
            </a:xfrm>
            <a:prstGeom prst="rect">
              <a:avLst/>
            </a:prstGeom>
            <a:noFill/>
          </p:spPr>
          <p:txBody>
            <a:bodyPr wrap="square" rtlCol="0" anchor="ctr">
              <a:spAutoFit/>
            </a:bodyPr>
            <a:lstStyle/>
            <a:p>
              <a:endParaRPr lang="en-US" altLang="ko-KR" sz="2200" b="1" dirty="0">
                <a:solidFill>
                  <a:schemeClr val="accent1"/>
                </a:solidFill>
                <a:cs typeface="Arial" pitchFamily="34" charset="0"/>
              </a:endParaRPr>
            </a:p>
            <a:p>
              <a:r>
                <a:rPr lang="en-US" altLang="ko-KR" sz="2200" b="1" dirty="0">
                  <a:solidFill>
                    <a:schemeClr val="accent1"/>
                  </a:solidFill>
                  <a:cs typeface="Arial" pitchFamily="34" charset="0"/>
                </a:rPr>
                <a:t>High Manpower needed</a:t>
              </a:r>
              <a:endParaRPr lang="ko-KR" altLang="en-US" sz="2200" b="1" dirty="0">
                <a:solidFill>
                  <a:schemeClr val="accent1"/>
                </a:solidFill>
                <a:cs typeface="Arial" pitchFamily="34" charset="0"/>
              </a:endParaRPr>
            </a:p>
          </p:txBody>
        </p:sp>
      </p:grpSp>
      <p:grpSp>
        <p:nvGrpSpPr>
          <p:cNvPr id="15" name="Group 14"/>
          <p:cNvGrpSpPr/>
          <p:nvPr/>
        </p:nvGrpSpPr>
        <p:grpSpPr>
          <a:xfrm>
            <a:off x="1308169" y="2356807"/>
            <a:ext cx="7192929" cy="976204"/>
            <a:chOff x="1434479" y="1518337"/>
            <a:chExt cx="3044595" cy="976204"/>
          </a:xfrm>
        </p:grpSpPr>
        <p:sp>
          <p:nvSpPr>
            <p:cNvPr id="16" name="TextBox 15"/>
            <p:cNvSpPr txBox="1"/>
            <p:nvPr/>
          </p:nvSpPr>
          <p:spPr>
            <a:xfrm>
              <a:off x="1434479" y="1848210"/>
              <a:ext cx="3023679" cy="646331"/>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Customer as well as Company facing a lot of problems at the time of complain and after sales service. So it is big headache for both. </a:t>
              </a:r>
              <a:endParaRPr lang="ko-KR" altLang="en-US" dirty="0">
                <a:solidFill>
                  <a:schemeClr val="tx1">
                    <a:lumMod val="75000"/>
                    <a:lumOff val="25000"/>
                  </a:schemeClr>
                </a:solidFill>
                <a:cs typeface="Arial" pitchFamily="34" charset="0"/>
              </a:endParaRPr>
            </a:p>
          </p:txBody>
        </p:sp>
        <p:sp>
          <p:nvSpPr>
            <p:cNvPr id="17" name="TextBox 16"/>
            <p:cNvSpPr txBox="1"/>
            <p:nvPr/>
          </p:nvSpPr>
          <p:spPr>
            <a:xfrm>
              <a:off x="1448989" y="1518337"/>
              <a:ext cx="3030085" cy="430887"/>
            </a:xfrm>
            <a:prstGeom prst="rect">
              <a:avLst/>
            </a:prstGeom>
            <a:noFill/>
          </p:spPr>
          <p:txBody>
            <a:bodyPr wrap="square" rtlCol="0" anchor="ctr">
              <a:spAutoFit/>
            </a:bodyPr>
            <a:lstStyle/>
            <a:p>
              <a:r>
                <a:rPr lang="en-US" altLang="ko-KR" sz="2200" b="1" dirty="0">
                  <a:solidFill>
                    <a:schemeClr val="accent4"/>
                  </a:solidFill>
                  <a:cs typeface="Arial" pitchFamily="34" charset="0"/>
                </a:rPr>
                <a:t>Lots of headache </a:t>
              </a:r>
              <a:endParaRPr lang="ko-KR" altLang="en-US" sz="2200" b="1" dirty="0">
                <a:solidFill>
                  <a:schemeClr val="accent4"/>
                </a:solidFill>
                <a:cs typeface="Arial" pitchFamily="34" charset="0"/>
              </a:endParaRPr>
            </a:p>
          </p:txBody>
        </p:sp>
      </p:grpSp>
      <p:grpSp>
        <p:nvGrpSpPr>
          <p:cNvPr id="18" name="Group 17"/>
          <p:cNvGrpSpPr/>
          <p:nvPr/>
        </p:nvGrpSpPr>
        <p:grpSpPr>
          <a:xfrm>
            <a:off x="1313505" y="3550824"/>
            <a:ext cx="7143515" cy="1277272"/>
            <a:chOff x="1448989" y="1518337"/>
            <a:chExt cx="3030085" cy="1277272"/>
          </a:xfrm>
        </p:grpSpPr>
        <p:sp>
          <p:nvSpPr>
            <p:cNvPr id="19" name="TextBox 18"/>
            <p:cNvSpPr txBox="1"/>
            <p:nvPr/>
          </p:nvSpPr>
          <p:spPr>
            <a:xfrm>
              <a:off x="1452496" y="1595280"/>
              <a:ext cx="3023679" cy="1200329"/>
            </a:xfrm>
            <a:prstGeom prst="rect">
              <a:avLst/>
            </a:prstGeom>
            <a:noFill/>
          </p:spPr>
          <p:txBody>
            <a:bodyPr wrap="square" rtlCol="0" anchor="ctr">
              <a:spAutoFit/>
            </a:bodyPr>
            <a:lstStyle/>
            <a:p>
              <a:endParaRPr lang="en-US" altLang="ko-KR" dirty="0">
                <a:solidFill>
                  <a:schemeClr val="tx1">
                    <a:lumMod val="75000"/>
                    <a:lumOff val="25000"/>
                  </a:schemeClr>
                </a:solidFill>
                <a:cs typeface="Arial" pitchFamily="34" charset="0"/>
              </a:endParaRPr>
            </a:p>
            <a:p>
              <a:r>
                <a:rPr lang="en-US" altLang="ko-KR" dirty="0">
                  <a:solidFill>
                    <a:schemeClr val="tx1">
                      <a:lumMod val="75000"/>
                      <a:lumOff val="25000"/>
                    </a:schemeClr>
                  </a:solidFill>
                  <a:cs typeface="Arial" pitchFamily="34" charset="0"/>
                </a:rPr>
                <a:t>The existing system has focused on many things but still not much importance is given to the complain after selling of the product due to which customer relationship is not maintained. </a:t>
              </a:r>
              <a:endParaRPr lang="ko-KR" altLang="en-US" dirty="0">
                <a:solidFill>
                  <a:schemeClr val="tx1">
                    <a:lumMod val="75000"/>
                    <a:lumOff val="25000"/>
                  </a:schemeClr>
                </a:solidFill>
                <a:cs typeface="Arial" pitchFamily="34" charset="0"/>
              </a:endParaRPr>
            </a:p>
          </p:txBody>
        </p:sp>
        <p:sp>
          <p:nvSpPr>
            <p:cNvPr id="20" name="TextBox 19"/>
            <p:cNvSpPr txBox="1"/>
            <p:nvPr/>
          </p:nvSpPr>
          <p:spPr>
            <a:xfrm>
              <a:off x="1448989" y="1518337"/>
              <a:ext cx="3030085" cy="430887"/>
            </a:xfrm>
            <a:prstGeom prst="rect">
              <a:avLst/>
            </a:prstGeom>
            <a:noFill/>
          </p:spPr>
          <p:txBody>
            <a:bodyPr wrap="square" rtlCol="0" anchor="ctr">
              <a:spAutoFit/>
            </a:bodyPr>
            <a:lstStyle/>
            <a:p>
              <a:r>
                <a:rPr lang="en-US" altLang="ko-KR" sz="2200" b="1" dirty="0">
                  <a:solidFill>
                    <a:schemeClr val="accent2"/>
                  </a:solidFill>
                  <a:cs typeface="Arial" pitchFamily="34" charset="0"/>
                </a:rPr>
                <a:t>Lacking of after sales services</a:t>
              </a:r>
              <a:endParaRPr lang="ko-KR" altLang="en-US" sz="2200" b="1" dirty="0">
                <a:solidFill>
                  <a:schemeClr val="accent2"/>
                </a:solidFill>
                <a:cs typeface="Arial" pitchFamily="34" charset="0"/>
              </a:endParaRPr>
            </a:p>
          </p:txBody>
        </p:sp>
      </p:grpSp>
    </p:spTree>
    <p:extLst>
      <p:ext uri="{BB962C8B-B14F-4D97-AF65-F5344CB8AC3E}">
        <p14:creationId xmlns:p14="http://schemas.microsoft.com/office/powerpoint/2010/main" xmlns="" val="323940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PROBLEM STATEMENT </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sz="2000" dirty="0"/>
              <a:t>Problems that are faced by the company as well as customer.</a:t>
            </a:r>
          </a:p>
        </p:txBody>
      </p:sp>
      <p:sp>
        <p:nvSpPr>
          <p:cNvPr id="8" name="TextBox 7"/>
          <p:cNvSpPr txBox="1"/>
          <p:nvPr/>
        </p:nvSpPr>
        <p:spPr>
          <a:xfrm>
            <a:off x="1026358" y="1313185"/>
            <a:ext cx="604639" cy="430887"/>
          </a:xfrm>
          <a:prstGeom prst="rect">
            <a:avLst/>
          </a:prstGeom>
          <a:noFill/>
        </p:spPr>
        <p:txBody>
          <a:bodyPr wrap="square" tIns="0" bIns="0" rtlCol="0" anchor="ctr">
            <a:spAutoFit/>
          </a:bodyPr>
          <a:lstStyle/>
          <a:p>
            <a:endParaRPr lang="en-US" altLang="ko-KR" sz="2800" b="1" dirty="0">
              <a:solidFill>
                <a:schemeClr val="bg1"/>
              </a:solidFill>
              <a:cs typeface="Arial" pitchFamily="34" charset="0"/>
            </a:endParaRPr>
          </a:p>
        </p:txBody>
      </p:sp>
      <p:sp>
        <p:nvSpPr>
          <p:cNvPr id="24" name="Oval 23">
            <a:extLst>
              <a:ext uri="{FF2B5EF4-FFF2-40B4-BE49-F238E27FC236}">
                <a16:creationId xmlns:a16="http://schemas.microsoft.com/office/drawing/2014/main" xmlns="" id="{E3E87139-1D3C-4DE2-BE15-299C37DF7F63}"/>
              </a:ext>
            </a:extLst>
          </p:cNvPr>
          <p:cNvSpPr/>
          <p:nvPr/>
        </p:nvSpPr>
        <p:spPr>
          <a:xfrm>
            <a:off x="655440" y="3750544"/>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5" name="Oval 24">
            <a:extLst>
              <a:ext uri="{FF2B5EF4-FFF2-40B4-BE49-F238E27FC236}">
                <a16:creationId xmlns:a16="http://schemas.microsoft.com/office/drawing/2014/main" xmlns="" id="{FB8A5793-63B0-411C-857B-06BDCF28A5AD}"/>
              </a:ext>
            </a:extLst>
          </p:cNvPr>
          <p:cNvSpPr/>
          <p:nvPr/>
        </p:nvSpPr>
        <p:spPr>
          <a:xfrm>
            <a:off x="618172" y="1236856"/>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6" name="Oval 25">
            <a:extLst>
              <a:ext uri="{FF2B5EF4-FFF2-40B4-BE49-F238E27FC236}">
                <a16:creationId xmlns:a16="http://schemas.microsoft.com/office/drawing/2014/main" xmlns="" id="{498A60C3-713E-44E1-97A8-8D67F027A7C9}"/>
              </a:ext>
            </a:extLst>
          </p:cNvPr>
          <p:cNvSpPr/>
          <p:nvPr/>
        </p:nvSpPr>
        <p:spPr>
          <a:xfrm>
            <a:off x="630749" y="2511285"/>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7" name="TextBox 26">
            <a:extLst>
              <a:ext uri="{FF2B5EF4-FFF2-40B4-BE49-F238E27FC236}">
                <a16:creationId xmlns:a16="http://schemas.microsoft.com/office/drawing/2014/main" xmlns="" id="{CF1452B8-173D-44DB-92F5-9243A3091B25}"/>
              </a:ext>
            </a:extLst>
          </p:cNvPr>
          <p:cNvSpPr txBox="1"/>
          <p:nvPr/>
        </p:nvSpPr>
        <p:spPr>
          <a:xfrm>
            <a:off x="662559" y="1368119"/>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sp>
        <p:nvSpPr>
          <p:cNvPr id="28" name="TextBox 27">
            <a:extLst>
              <a:ext uri="{FF2B5EF4-FFF2-40B4-BE49-F238E27FC236}">
                <a16:creationId xmlns:a16="http://schemas.microsoft.com/office/drawing/2014/main" xmlns="" id="{DE3626AB-FEE4-40D0-8520-5DF1A2BB4E45}"/>
              </a:ext>
            </a:extLst>
          </p:cNvPr>
          <p:cNvSpPr txBox="1"/>
          <p:nvPr/>
        </p:nvSpPr>
        <p:spPr>
          <a:xfrm>
            <a:off x="677215" y="2620759"/>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05</a:t>
            </a:r>
          </a:p>
        </p:txBody>
      </p:sp>
      <p:sp>
        <p:nvSpPr>
          <p:cNvPr id="29" name="TextBox 28">
            <a:extLst>
              <a:ext uri="{FF2B5EF4-FFF2-40B4-BE49-F238E27FC236}">
                <a16:creationId xmlns:a16="http://schemas.microsoft.com/office/drawing/2014/main" xmlns="" id="{1B770332-E125-4B5E-9B27-52C0EA7946FD}"/>
              </a:ext>
            </a:extLst>
          </p:cNvPr>
          <p:cNvSpPr txBox="1"/>
          <p:nvPr/>
        </p:nvSpPr>
        <p:spPr>
          <a:xfrm>
            <a:off x="699827" y="3880902"/>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06</a:t>
            </a:r>
          </a:p>
        </p:txBody>
      </p:sp>
      <p:grpSp>
        <p:nvGrpSpPr>
          <p:cNvPr id="30" name="Group 29">
            <a:extLst>
              <a:ext uri="{FF2B5EF4-FFF2-40B4-BE49-F238E27FC236}">
                <a16:creationId xmlns:a16="http://schemas.microsoft.com/office/drawing/2014/main" xmlns="" id="{A77D4DF7-AD30-48EC-B1E9-3D0B86659268}"/>
              </a:ext>
            </a:extLst>
          </p:cNvPr>
          <p:cNvGrpSpPr/>
          <p:nvPr/>
        </p:nvGrpSpPr>
        <p:grpSpPr>
          <a:xfrm>
            <a:off x="1434491" y="2431917"/>
            <a:ext cx="7150276" cy="1277273"/>
            <a:chOff x="1447617" y="1556350"/>
            <a:chExt cx="3030085" cy="1277273"/>
          </a:xfrm>
        </p:grpSpPr>
        <p:sp>
          <p:nvSpPr>
            <p:cNvPr id="31" name="TextBox 30">
              <a:extLst>
                <a:ext uri="{FF2B5EF4-FFF2-40B4-BE49-F238E27FC236}">
                  <a16:creationId xmlns:a16="http://schemas.microsoft.com/office/drawing/2014/main" xmlns="" id="{2ED3BAC1-000E-46DF-BD1F-1957D00D8EFB}"/>
                </a:ext>
              </a:extLst>
            </p:cNvPr>
            <p:cNvSpPr txBox="1"/>
            <p:nvPr/>
          </p:nvSpPr>
          <p:spPr>
            <a:xfrm>
              <a:off x="1454023" y="1910293"/>
              <a:ext cx="3023679" cy="923330"/>
            </a:xfrm>
            <a:prstGeom prst="rect">
              <a:avLst/>
            </a:prstGeom>
            <a:noFill/>
          </p:spPr>
          <p:txBody>
            <a:bodyPr wrap="square" rtlCol="0" anchor="b">
              <a:spAutoFit/>
            </a:bodyPr>
            <a:lstStyle/>
            <a:p>
              <a:r>
                <a:rPr lang="en-US" altLang="ko-KR" dirty="0">
                  <a:solidFill>
                    <a:schemeClr val="tx1">
                      <a:lumMod val="75000"/>
                      <a:lumOff val="25000"/>
                    </a:schemeClr>
                  </a:solidFill>
                  <a:cs typeface="Arial" pitchFamily="34" charset="0"/>
                </a:rPr>
                <a:t>Right from purchase to complain or any further details the customer has to constantly visit the company or to be in contact with the company members. </a:t>
              </a:r>
              <a:endParaRPr lang="ko-KR" altLang="en-US"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xmlns="" id="{A67E060F-5467-4ED8-9F75-55E0BC992B43}"/>
                </a:ext>
              </a:extLst>
            </p:cNvPr>
            <p:cNvSpPr txBox="1"/>
            <p:nvPr/>
          </p:nvSpPr>
          <p:spPr>
            <a:xfrm>
              <a:off x="1447617" y="1556350"/>
              <a:ext cx="3030085" cy="430887"/>
            </a:xfrm>
            <a:prstGeom prst="rect">
              <a:avLst/>
            </a:prstGeom>
            <a:noFill/>
          </p:spPr>
          <p:txBody>
            <a:bodyPr wrap="square" rtlCol="0" anchor="b">
              <a:spAutoFit/>
            </a:bodyPr>
            <a:lstStyle/>
            <a:p>
              <a:r>
                <a:rPr lang="en-US" altLang="ko-KR" sz="2200" b="1" dirty="0">
                  <a:solidFill>
                    <a:schemeClr val="accent4"/>
                  </a:solidFill>
                  <a:cs typeface="Arial" pitchFamily="34" charset="0"/>
                </a:rPr>
                <a:t>Difficult as well as time consuming</a:t>
              </a:r>
              <a:endParaRPr lang="ko-KR" altLang="en-US" sz="2200" b="1" dirty="0">
                <a:solidFill>
                  <a:schemeClr val="accent4"/>
                </a:solidFill>
                <a:cs typeface="Arial" pitchFamily="34" charset="0"/>
              </a:endParaRPr>
            </a:p>
          </p:txBody>
        </p:sp>
      </p:grpSp>
      <p:grpSp>
        <p:nvGrpSpPr>
          <p:cNvPr id="33" name="Group 32">
            <a:extLst>
              <a:ext uri="{FF2B5EF4-FFF2-40B4-BE49-F238E27FC236}">
                <a16:creationId xmlns:a16="http://schemas.microsoft.com/office/drawing/2014/main" xmlns="" id="{E472BABD-9D42-4FC4-9C50-CB943835873C}"/>
              </a:ext>
            </a:extLst>
          </p:cNvPr>
          <p:cNvGrpSpPr/>
          <p:nvPr/>
        </p:nvGrpSpPr>
        <p:grpSpPr>
          <a:xfrm>
            <a:off x="1436556" y="3671176"/>
            <a:ext cx="7130890" cy="1276838"/>
            <a:chOff x="1444393" y="1595280"/>
            <a:chExt cx="3034681" cy="1276838"/>
          </a:xfrm>
        </p:grpSpPr>
        <p:sp>
          <p:nvSpPr>
            <p:cNvPr id="34" name="TextBox 33">
              <a:extLst>
                <a:ext uri="{FF2B5EF4-FFF2-40B4-BE49-F238E27FC236}">
                  <a16:creationId xmlns:a16="http://schemas.microsoft.com/office/drawing/2014/main" xmlns="" id="{049E7D48-D7E0-471F-9CE5-FFCF7767FB1E}"/>
                </a:ext>
              </a:extLst>
            </p:cNvPr>
            <p:cNvSpPr txBox="1"/>
            <p:nvPr/>
          </p:nvSpPr>
          <p:spPr>
            <a:xfrm>
              <a:off x="1444393" y="1948788"/>
              <a:ext cx="3023679" cy="923330"/>
            </a:xfrm>
            <a:prstGeom prst="rect">
              <a:avLst/>
            </a:prstGeom>
            <a:noFill/>
          </p:spPr>
          <p:txBody>
            <a:bodyPr wrap="square" rtlCol="0" anchor="b">
              <a:spAutoFit/>
            </a:bodyPr>
            <a:lstStyle/>
            <a:p>
              <a:r>
                <a:rPr lang="en-US" altLang="ko-KR" dirty="0">
                  <a:solidFill>
                    <a:schemeClr val="tx1">
                      <a:lumMod val="75000"/>
                      <a:lumOff val="25000"/>
                    </a:schemeClr>
                  </a:solidFill>
                  <a:cs typeface="Arial" pitchFamily="34" charset="0"/>
                </a:rPr>
                <a:t>Product registration, purchasing, complain, after sales services etc. Everything is entered manually which requires time as well as manpower. </a:t>
              </a:r>
              <a:endParaRPr lang="ko-KR" altLang="en-US"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xmlns="" id="{6C21E158-EA52-46C2-B392-F98FDB22EC65}"/>
                </a:ext>
              </a:extLst>
            </p:cNvPr>
            <p:cNvSpPr txBox="1"/>
            <p:nvPr/>
          </p:nvSpPr>
          <p:spPr>
            <a:xfrm>
              <a:off x="1448989" y="1595280"/>
              <a:ext cx="3030085" cy="430887"/>
            </a:xfrm>
            <a:prstGeom prst="rect">
              <a:avLst/>
            </a:prstGeom>
            <a:noFill/>
          </p:spPr>
          <p:txBody>
            <a:bodyPr wrap="square" rtlCol="0" anchor="b">
              <a:spAutoFit/>
            </a:bodyPr>
            <a:lstStyle/>
            <a:p>
              <a:r>
                <a:rPr lang="en-US" altLang="ko-KR" sz="2200" b="1" dirty="0">
                  <a:solidFill>
                    <a:schemeClr val="accent2"/>
                  </a:solidFill>
                  <a:cs typeface="Arial" pitchFamily="34" charset="0"/>
                </a:rPr>
                <a:t>Everything is done manually</a:t>
              </a:r>
              <a:endParaRPr lang="ko-KR" altLang="en-US" sz="2200" b="1" dirty="0">
                <a:solidFill>
                  <a:schemeClr val="accent2"/>
                </a:solidFill>
                <a:cs typeface="Arial" pitchFamily="34" charset="0"/>
              </a:endParaRPr>
            </a:p>
          </p:txBody>
        </p:sp>
      </p:grpSp>
      <p:grpSp>
        <p:nvGrpSpPr>
          <p:cNvPr id="36" name="Group 35">
            <a:extLst>
              <a:ext uri="{FF2B5EF4-FFF2-40B4-BE49-F238E27FC236}">
                <a16:creationId xmlns:a16="http://schemas.microsoft.com/office/drawing/2014/main" xmlns="" id="{CAACDD04-F503-4157-82E4-CA28F0CD98AF}"/>
              </a:ext>
            </a:extLst>
          </p:cNvPr>
          <p:cNvGrpSpPr/>
          <p:nvPr/>
        </p:nvGrpSpPr>
        <p:grpSpPr>
          <a:xfrm>
            <a:off x="1442273" y="1162472"/>
            <a:ext cx="7162175" cy="1265262"/>
            <a:chOff x="1448989" y="1595280"/>
            <a:chExt cx="3030085" cy="1265262"/>
          </a:xfrm>
        </p:grpSpPr>
        <p:sp>
          <p:nvSpPr>
            <p:cNvPr id="37" name="TextBox 36">
              <a:extLst>
                <a:ext uri="{FF2B5EF4-FFF2-40B4-BE49-F238E27FC236}">
                  <a16:creationId xmlns:a16="http://schemas.microsoft.com/office/drawing/2014/main" xmlns="" id="{1C345CCE-C161-4CBE-A743-C1C086ECAA3E}"/>
                </a:ext>
              </a:extLst>
            </p:cNvPr>
            <p:cNvSpPr txBox="1"/>
            <p:nvPr/>
          </p:nvSpPr>
          <p:spPr>
            <a:xfrm>
              <a:off x="1449580" y="1937212"/>
              <a:ext cx="3023679" cy="923330"/>
            </a:xfrm>
            <a:prstGeom prst="rect">
              <a:avLst/>
            </a:prstGeom>
            <a:noFill/>
          </p:spPr>
          <p:txBody>
            <a:bodyPr wrap="square" rtlCol="0" anchor="b">
              <a:spAutoFit/>
            </a:bodyPr>
            <a:lstStyle/>
            <a:p>
              <a:r>
                <a:rPr lang="en-US" altLang="ko-KR" dirty="0">
                  <a:solidFill>
                    <a:schemeClr val="tx1">
                      <a:lumMod val="75000"/>
                      <a:lumOff val="25000"/>
                    </a:schemeClr>
                  </a:solidFill>
                  <a:cs typeface="Arial" pitchFamily="34" charset="0"/>
                </a:rPr>
                <a:t>Customer faces a lot of problems while finding a nearby service center. As it becomes a huge task for him/her to find and service their product.</a:t>
              </a:r>
            </a:p>
          </p:txBody>
        </p:sp>
        <p:sp>
          <p:nvSpPr>
            <p:cNvPr id="38" name="TextBox 37">
              <a:extLst>
                <a:ext uri="{FF2B5EF4-FFF2-40B4-BE49-F238E27FC236}">
                  <a16:creationId xmlns:a16="http://schemas.microsoft.com/office/drawing/2014/main" xmlns="" id="{E0E926BC-1027-46EB-8B37-D5A0E2FD77DE}"/>
                </a:ext>
              </a:extLst>
            </p:cNvPr>
            <p:cNvSpPr txBox="1"/>
            <p:nvPr/>
          </p:nvSpPr>
          <p:spPr>
            <a:xfrm>
              <a:off x="1448989" y="1595280"/>
              <a:ext cx="3030085" cy="430887"/>
            </a:xfrm>
            <a:prstGeom prst="rect">
              <a:avLst/>
            </a:prstGeom>
            <a:noFill/>
          </p:spPr>
          <p:txBody>
            <a:bodyPr wrap="square" rtlCol="0" anchor="b">
              <a:spAutoFit/>
            </a:bodyPr>
            <a:lstStyle/>
            <a:p>
              <a:r>
                <a:rPr lang="en-US" altLang="ko-KR" sz="2200" b="1" dirty="0">
                  <a:solidFill>
                    <a:schemeClr val="accent1"/>
                  </a:solidFill>
                  <a:cs typeface="Arial" pitchFamily="34" charset="0"/>
                </a:rPr>
                <a:t>Service center management</a:t>
              </a:r>
              <a:endParaRPr lang="ko-KR" altLang="en-US" sz="2200" b="1" dirty="0">
                <a:solidFill>
                  <a:schemeClr val="accent1"/>
                </a:solidFill>
                <a:cs typeface="Arial" pitchFamily="34" charset="0"/>
              </a:endParaRPr>
            </a:p>
          </p:txBody>
        </p:sp>
      </p:grpSp>
    </p:spTree>
    <p:extLst>
      <p:ext uri="{BB962C8B-B14F-4D97-AF65-F5344CB8AC3E}">
        <p14:creationId xmlns:p14="http://schemas.microsoft.com/office/powerpoint/2010/main" xmlns="" val="221294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Proposed Solutions</a:t>
            </a:r>
            <a:endParaRPr lang="ko-KR" altLang="en-US" dirty="0"/>
          </a:p>
        </p:txBody>
      </p:sp>
      <p:sp>
        <p:nvSpPr>
          <p:cNvPr id="3" name="Text Placeholder 2"/>
          <p:cNvSpPr>
            <a:spLocks noGrp="1"/>
          </p:cNvSpPr>
          <p:nvPr>
            <p:ph type="body" sz="quarter" idx="11"/>
          </p:nvPr>
        </p:nvSpPr>
        <p:spPr/>
        <p:txBody>
          <a:bodyPr/>
          <a:lstStyle/>
          <a:p>
            <a:pPr lvl="0"/>
            <a:r>
              <a:rPr lang="en-US" altLang="ko-KR" sz="2000" dirty="0"/>
              <a:t>We hereby provide some of the solutions of all the mentioned problems.</a:t>
            </a:r>
          </a:p>
        </p:txBody>
      </p:sp>
      <p:grpSp>
        <p:nvGrpSpPr>
          <p:cNvPr id="17" name="Group 16"/>
          <p:cNvGrpSpPr/>
          <p:nvPr/>
        </p:nvGrpSpPr>
        <p:grpSpPr>
          <a:xfrm>
            <a:off x="291786" y="1217904"/>
            <a:ext cx="8600695" cy="1340666"/>
            <a:chOff x="572117" y="2261067"/>
            <a:chExt cx="2436533" cy="850456"/>
          </a:xfrm>
        </p:grpSpPr>
        <p:sp>
          <p:nvSpPr>
            <p:cNvPr id="18" name="TextBox 17"/>
            <p:cNvSpPr txBox="1"/>
            <p:nvPr/>
          </p:nvSpPr>
          <p:spPr>
            <a:xfrm>
              <a:off x="572117" y="2261067"/>
              <a:ext cx="2436533" cy="292858"/>
            </a:xfrm>
            <a:prstGeom prst="rect">
              <a:avLst/>
            </a:prstGeom>
            <a:noFill/>
          </p:spPr>
          <p:txBody>
            <a:bodyPr wrap="square" rtlCol="0" anchor="ctr">
              <a:spAutoFit/>
            </a:bodyPr>
            <a:lstStyle/>
            <a:p>
              <a:r>
                <a:rPr lang="en-US" altLang="ko-KR" sz="2400" b="1" dirty="0">
                  <a:solidFill>
                    <a:schemeClr val="accent3">
                      <a:lumMod val="75000"/>
                    </a:schemeClr>
                  </a:solidFill>
                  <a:cs typeface="Arial" pitchFamily="34" charset="0"/>
                </a:rPr>
                <a:t>Easiness and requires low manpower</a:t>
              </a:r>
              <a:endParaRPr lang="ko-KR" altLang="en-US" sz="2400" b="1" dirty="0">
                <a:solidFill>
                  <a:schemeClr val="accent3">
                    <a:lumMod val="75000"/>
                  </a:schemeClr>
                </a:solidFill>
                <a:cs typeface="Arial" pitchFamily="34" charset="0"/>
              </a:endParaRPr>
            </a:p>
          </p:txBody>
        </p:sp>
        <p:sp>
          <p:nvSpPr>
            <p:cNvPr id="19" name="TextBox 18"/>
            <p:cNvSpPr txBox="1"/>
            <p:nvPr/>
          </p:nvSpPr>
          <p:spPr>
            <a:xfrm>
              <a:off x="572117" y="2467234"/>
              <a:ext cx="2436533" cy="644289"/>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Everything will be online so it becomes easy for customer to view and check anything at anytime. On the other hand company needs least amount of staff.  </a:t>
              </a:r>
            </a:p>
          </p:txBody>
        </p:sp>
      </p:grpSp>
      <p:grpSp>
        <p:nvGrpSpPr>
          <p:cNvPr id="26" name="Group 25"/>
          <p:cNvGrpSpPr/>
          <p:nvPr/>
        </p:nvGrpSpPr>
        <p:grpSpPr>
          <a:xfrm>
            <a:off x="291786" y="2604739"/>
            <a:ext cx="8269193" cy="1026927"/>
            <a:chOff x="-264176" y="4990703"/>
            <a:chExt cx="3769043" cy="1026927"/>
          </a:xfrm>
        </p:grpSpPr>
        <p:sp>
          <p:nvSpPr>
            <p:cNvPr id="27" name="TextBox 26"/>
            <p:cNvSpPr txBox="1"/>
            <p:nvPr/>
          </p:nvSpPr>
          <p:spPr>
            <a:xfrm>
              <a:off x="-264176" y="4990703"/>
              <a:ext cx="3769043" cy="461665"/>
            </a:xfrm>
            <a:prstGeom prst="rect">
              <a:avLst/>
            </a:prstGeom>
            <a:noFill/>
          </p:spPr>
          <p:txBody>
            <a:bodyPr wrap="square" rtlCol="0" anchor="ctr">
              <a:spAutoFit/>
            </a:bodyPr>
            <a:lstStyle/>
            <a:p>
              <a:r>
                <a:rPr lang="en-US" altLang="ko-KR" sz="2400" b="1" dirty="0">
                  <a:solidFill>
                    <a:schemeClr val="accent4">
                      <a:lumMod val="75000"/>
                    </a:schemeClr>
                  </a:solidFill>
                  <a:cs typeface="Arial" pitchFamily="34" charset="0"/>
                </a:rPr>
                <a:t>Simple and Easy to use</a:t>
              </a:r>
              <a:endParaRPr lang="ko-KR" altLang="en-US" sz="2400" b="1" dirty="0">
                <a:solidFill>
                  <a:schemeClr val="accent4">
                    <a:lumMod val="75000"/>
                  </a:schemeClr>
                </a:solidFill>
                <a:cs typeface="Arial" pitchFamily="34" charset="0"/>
              </a:endParaRPr>
            </a:p>
          </p:txBody>
        </p:sp>
        <p:sp>
          <p:nvSpPr>
            <p:cNvPr id="28" name="TextBox 27"/>
            <p:cNvSpPr txBox="1"/>
            <p:nvPr/>
          </p:nvSpPr>
          <p:spPr>
            <a:xfrm>
              <a:off x="-264176" y="5001967"/>
              <a:ext cx="3769043" cy="1015663"/>
            </a:xfrm>
            <a:prstGeom prst="rect">
              <a:avLst/>
            </a:prstGeom>
            <a:noFill/>
          </p:spPr>
          <p:txBody>
            <a:bodyPr wrap="square" rtlCol="0" anchor="ctr">
              <a:spAutoFit/>
            </a:bodyPr>
            <a:lstStyle/>
            <a:p>
              <a:endParaRPr lang="en-US" altLang="ko-KR" sz="2000" dirty="0">
                <a:solidFill>
                  <a:schemeClr val="accent3">
                    <a:lumMod val="75000"/>
                  </a:schemeClr>
                </a:solidFill>
                <a:cs typeface="Arial" pitchFamily="34" charset="0"/>
              </a:endParaRPr>
            </a:p>
            <a:p>
              <a:r>
                <a:rPr lang="en-US" altLang="ko-KR" sz="2000" dirty="0">
                  <a:solidFill>
                    <a:schemeClr val="tx1">
                      <a:lumMod val="75000"/>
                      <a:lumOff val="25000"/>
                    </a:schemeClr>
                  </a:solidFill>
                  <a:cs typeface="Arial" pitchFamily="34" charset="0"/>
                </a:rPr>
                <a:t>We would be making our system user friendly, very easy graphics are provided due to which it becomes handy and easy to operate. </a:t>
              </a:r>
            </a:p>
          </p:txBody>
        </p:sp>
      </p:grpSp>
      <p:sp>
        <p:nvSpPr>
          <p:cNvPr id="21" name="TextBox 20">
            <a:extLst>
              <a:ext uri="{FF2B5EF4-FFF2-40B4-BE49-F238E27FC236}">
                <a16:creationId xmlns:a16="http://schemas.microsoft.com/office/drawing/2014/main" xmlns="" id="{DE242697-28A7-4F45-A8E3-31E6E71DFD5C}"/>
              </a:ext>
            </a:extLst>
          </p:cNvPr>
          <p:cNvSpPr txBox="1"/>
          <p:nvPr/>
        </p:nvSpPr>
        <p:spPr>
          <a:xfrm>
            <a:off x="291786" y="3819693"/>
            <a:ext cx="8168646" cy="923330"/>
          </a:xfrm>
          <a:prstGeom prst="rect">
            <a:avLst/>
          </a:prstGeom>
          <a:noFill/>
        </p:spPr>
        <p:txBody>
          <a:bodyPr wrap="square" rtlCol="0">
            <a:spAutoFit/>
          </a:bodyPr>
          <a:lstStyle/>
          <a:p>
            <a:endParaRPr lang="en-US" altLang="ko-KR" dirty="0">
              <a:solidFill>
                <a:schemeClr val="accent3">
                  <a:lumMod val="75000"/>
                </a:schemeClr>
              </a:solidFill>
              <a:cs typeface="Arial" pitchFamily="34" charset="0"/>
            </a:endParaRPr>
          </a:p>
          <a:p>
            <a:r>
              <a:rPr lang="en-US" altLang="ko-KR" dirty="0">
                <a:solidFill>
                  <a:schemeClr val="tx1">
                    <a:lumMod val="75000"/>
                    <a:lumOff val="25000"/>
                  </a:schemeClr>
                </a:solidFill>
                <a:cs typeface="Arial" pitchFamily="34" charset="0"/>
              </a:rPr>
              <a:t>We will be providing all the details regarding the product and service centers. So complain would be easily registered after logging into the system. </a:t>
            </a:r>
          </a:p>
        </p:txBody>
      </p:sp>
      <p:sp>
        <p:nvSpPr>
          <p:cNvPr id="22" name="Rectangle 21">
            <a:extLst>
              <a:ext uri="{FF2B5EF4-FFF2-40B4-BE49-F238E27FC236}">
                <a16:creationId xmlns:a16="http://schemas.microsoft.com/office/drawing/2014/main" xmlns="" id="{5EA38E21-B1D3-4082-84ED-2FA9B3EB8989}"/>
              </a:ext>
            </a:extLst>
          </p:cNvPr>
          <p:cNvSpPr/>
          <p:nvPr/>
        </p:nvSpPr>
        <p:spPr>
          <a:xfrm>
            <a:off x="291786" y="3694763"/>
            <a:ext cx="4596130" cy="461665"/>
          </a:xfrm>
          <a:prstGeom prst="rect">
            <a:avLst/>
          </a:prstGeom>
        </p:spPr>
        <p:txBody>
          <a:bodyPr wrap="none">
            <a:spAutoFit/>
          </a:bodyPr>
          <a:lstStyle/>
          <a:p>
            <a:r>
              <a:rPr lang="en-US" altLang="ko-KR" sz="2400" b="1" dirty="0">
                <a:solidFill>
                  <a:schemeClr val="accent4">
                    <a:lumMod val="75000"/>
                  </a:schemeClr>
                </a:solidFill>
                <a:cs typeface="Arial" pitchFamily="34" charset="0"/>
              </a:rPr>
              <a:t>Proper complain management</a:t>
            </a:r>
            <a:endParaRPr lang="ko-KR" altLang="en-US" sz="2400" b="1" dirty="0">
              <a:solidFill>
                <a:schemeClr val="accent4">
                  <a:lumMod val="75000"/>
                </a:schemeClr>
              </a:solidFill>
              <a:cs typeface="Arial" pitchFamily="34" charset="0"/>
            </a:endParaRPr>
          </a:p>
        </p:txBody>
      </p:sp>
    </p:spTree>
    <p:extLst>
      <p:ext uri="{BB962C8B-B14F-4D97-AF65-F5344CB8AC3E}">
        <p14:creationId xmlns:p14="http://schemas.microsoft.com/office/powerpoint/2010/main" xmlns="" val="427101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xmlns="" id="{5C89C6C5-CBB6-4E2F-9218-3F391D411B0C}"/>
              </a:ext>
            </a:extLst>
          </p:cNvPr>
          <p:cNvSpPr txBox="1"/>
          <p:nvPr/>
        </p:nvSpPr>
        <p:spPr>
          <a:xfrm>
            <a:off x="107504" y="195486"/>
            <a:ext cx="5184576" cy="707886"/>
          </a:xfrm>
          <a:prstGeom prst="rect">
            <a:avLst/>
          </a:prstGeom>
          <a:noFill/>
        </p:spPr>
        <p:txBody>
          <a:bodyPr wrap="square" rtlCol="0" anchor="ctr">
            <a:spAutoFit/>
          </a:bodyPr>
          <a:lstStyle/>
          <a:p>
            <a:pPr algn="ctr"/>
            <a:r>
              <a:rPr lang="en-US" sz="4000" dirty="0">
                <a:latin typeface="Times New Roman" panose="02020603050405020304" pitchFamily="18" charset="0"/>
                <a:cs typeface="Times New Roman" panose="02020603050405020304" pitchFamily="18" charset="0"/>
              </a:rPr>
              <a:t>FLOW OF COMPLAIN</a:t>
            </a:r>
          </a:p>
        </p:txBody>
      </p:sp>
      <p:pic>
        <p:nvPicPr>
          <p:cNvPr id="2" name="Picture 1">
            <a:extLst>
              <a:ext uri="{FF2B5EF4-FFF2-40B4-BE49-F238E27FC236}">
                <a16:creationId xmlns:a16="http://schemas.microsoft.com/office/drawing/2014/main" xmlns="" id="{1C852037-980E-42FE-B1A3-45B5686EEC9D}"/>
              </a:ext>
            </a:extLst>
          </p:cNvPr>
          <p:cNvPicPr>
            <a:picLocks noChangeAspect="1"/>
          </p:cNvPicPr>
          <p:nvPr/>
        </p:nvPicPr>
        <p:blipFill rotWithShape="1">
          <a:blip r:embed="rId2">
            <a:clrChange>
              <a:clrFrom>
                <a:srgbClr val="FFFFFF"/>
              </a:clrFrom>
              <a:clrTo>
                <a:srgbClr val="FFFFFF">
                  <a:alpha val="0"/>
                </a:srgbClr>
              </a:clrTo>
            </a:clrChange>
          </a:blip>
          <a:srcRect l="32357" t="8680" r="30140" b="8680"/>
          <a:stretch/>
        </p:blipFill>
        <p:spPr>
          <a:xfrm>
            <a:off x="4860032" y="0"/>
            <a:ext cx="5040560" cy="5092030"/>
          </a:xfrm>
          <a:prstGeom prst="rect">
            <a:avLst/>
          </a:prstGeom>
          <a:ln w="0">
            <a:noFill/>
          </a:ln>
        </p:spPr>
      </p:pic>
      <p:sp>
        <p:nvSpPr>
          <p:cNvPr id="6" name="TextBox 5">
            <a:extLst>
              <a:ext uri="{FF2B5EF4-FFF2-40B4-BE49-F238E27FC236}">
                <a16:creationId xmlns:a16="http://schemas.microsoft.com/office/drawing/2014/main" xmlns="" id="{05E81DBB-1BB5-453F-847F-9658EF734428}"/>
              </a:ext>
            </a:extLst>
          </p:cNvPr>
          <p:cNvSpPr txBox="1"/>
          <p:nvPr/>
        </p:nvSpPr>
        <p:spPr>
          <a:xfrm>
            <a:off x="107504" y="1303273"/>
            <a:ext cx="5616624"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Complain will be registered by the customer.</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Complain will be generated from bill-id and then</a:t>
            </a:r>
          </a:p>
          <a:p>
            <a:pPr algn="just"/>
            <a:r>
              <a:rPr lang="en-US" dirty="0"/>
              <a:t>    complain-id will be created.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generated complain-id will be assigned to one of the staff members to continue the</a:t>
            </a:r>
          </a:p>
          <a:p>
            <a:pPr algn="just"/>
            <a:r>
              <a:rPr lang="en-US" dirty="0"/>
              <a:t>    further required processes.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And customer will be provided with their respective complain-id and they can track their complain by </a:t>
            </a:r>
          </a:p>
          <a:p>
            <a:pPr algn="just"/>
            <a:r>
              <a:rPr lang="en-US" dirty="0"/>
              <a:t>    using it.</a:t>
            </a:r>
          </a:p>
        </p:txBody>
      </p:sp>
    </p:spTree>
    <p:extLst>
      <p:ext uri="{BB962C8B-B14F-4D97-AF65-F5344CB8AC3E}">
        <p14:creationId xmlns:p14="http://schemas.microsoft.com/office/powerpoint/2010/main" xmlns="" val="232258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MODULES</a:t>
            </a:r>
            <a:endParaRPr lang="ko-KR" altLang="en-US" dirty="0"/>
          </a:p>
        </p:txBody>
      </p:sp>
      <p:sp>
        <p:nvSpPr>
          <p:cNvPr id="3" name="Text Placeholder 2"/>
          <p:cNvSpPr>
            <a:spLocks noGrp="1"/>
          </p:cNvSpPr>
          <p:nvPr>
            <p:ph type="body" sz="quarter" idx="11"/>
          </p:nvPr>
        </p:nvSpPr>
        <p:spPr/>
        <p:txBody>
          <a:bodyPr/>
          <a:lstStyle/>
          <a:p>
            <a:pPr lvl="0"/>
            <a:r>
              <a:rPr lang="en-US" altLang="ko-KR" sz="1600" dirty="0"/>
              <a:t>A module is a software component or part of a program that contains one or more routines.</a:t>
            </a:r>
          </a:p>
        </p:txBody>
      </p:sp>
      <p:sp>
        <p:nvSpPr>
          <p:cNvPr id="30" name="Teardrop 29"/>
          <p:cNvSpPr/>
          <p:nvPr/>
        </p:nvSpPr>
        <p:spPr>
          <a:xfrm rot="8057252">
            <a:off x="6219742" y="1385816"/>
            <a:ext cx="1692000" cy="1692000"/>
          </a:xfrm>
          <a:prstGeom prst="teardrop">
            <a:avLst/>
          </a:prstGeom>
          <a:solidFill>
            <a:schemeClr val="accent5">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6309742" y="1495124"/>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8052391">
            <a:off x="3726000" y="1373283"/>
            <a:ext cx="1692000" cy="1692000"/>
          </a:xfrm>
          <a:prstGeom prst="teardrop">
            <a:avLst/>
          </a:prstGeom>
          <a:solidFill>
            <a:schemeClr val="accent4">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3807465" y="1465474"/>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34" name="Teardrop 33"/>
          <p:cNvSpPr/>
          <p:nvPr/>
        </p:nvSpPr>
        <p:spPr>
          <a:xfrm rot="8120720">
            <a:off x="1071329" y="1377680"/>
            <a:ext cx="1692000" cy="1692000"/>
          </a:xfrm>
          <a:prstGeom prst="teardrop">
            <a:avLst/>
          </a:prstGeom>
          <a:solidFill>
            <a:schemeClr val="accent4">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Oval 34"/>
          <p:cNvSpPr/>
          <p:nvPr/>
        </p:nvSpPr>
        <p:spPr>
          <a:xfrm>
            <a:off x="1146145" y="146768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800" dirty="0">
              <a:solidFill>
                <a:schemeClr val="tx1">
                  <a:lumMod val="65000"/>
                  <a:lumOff val="35000"/>
                </a:schemeClr>
              </a:solidFill>
            </a:endParaRPr>
          </a:p>
        </p:txBody>
      </p:sp>
      <p:sp>
        <p:nvSpPr>
          <p:cNvPr id="36" name="TextBox 35"/>
          <p:cNvSpPr txBox="1"/>
          <p:nvPr/>
        </p:nvSpPr>
        <p:spPr>
          <a:xfrm>
            <a:off x="1244547" y="2232809"/>
            <a:ext cx="1315194" cy="323165"/>
          </a:xfrm>
          <a:prstGeom prst="rect">
            <a:avLst/>
          </a:prstGeom>
          <a:noFill/>
        </p:spPr>
        <p:txBody>
          <a:bodyPr wrap="square" rtlCol="0" anchor="ctr">
            <a:spAutoFit/>
          </a:bodyPr>
          <a:lstStyle/>
          <a:p>
            <a:pPr algn="ctr"/>
            <a:r>
              <a:rPr lang="en-US" altLang="ko-KR" sz="1500" b="1" dirty="0">
                <a:solidFill>
                  <a:schemeClr val="tx1">
                    <a:lumMod val="75000"/>
                    <a:lumOff val="25000"/>
                  </a:schemeClr>
                </a:solidFill>
                <a:cs typeface="Arial" pitchFamily="34" charset="0"/>
              </a:rPr>
              <a:t>CUSTOMER</a:t>
            </a:r>
            <a:endParaRPr lang="ko-KR" altLang="en-US" sz="1500" b="1" dirty="0">
              <a:solidFill>
                <a:schemeClr val="tx1">
                  <a:lumMod val="75000"/>
                  <a:lumOff val="25000"/>
                </a:schemeClr>
              </a:solidFill>
              <a:cs typeface="Arial" pitchFamily="34" charset="0"/>
            </a:endParaRPr>
          </a:p>
        </p:txBody>
      </p:sp>
      <p:sp>
        <p:nvSpPr>
          <p:cNvPr id="37" name="TextBox 36"/>
          <p:cNvSpPr txBox="1"/>
          <p:nvPr/>
        </p:nvSpPr>
        <p:spPr>
          <a:xfrm>
            <a:off x="3914403" y="2221474"/>
            <a:ext cx="1315194" cy="323165"/>
          </a:xfrm>
          <a:prstGeom prst="rect">
            <a:avLst/>
          </a:prstGeom>
          <a:noFill/>
        </p:spPr>
        <p:txBody>
          <a:bodyPr wrap="square" rtlCol="0" anchor="ctr">
            <a:spAutoFit/>
          </a:bodyPr>
          <a:lstStyle/>
          <a:p>
            <a:pPr algn="ctr"/>
            <a:r>
              <a:rPr lang="en-US" altLang="ko-KR" sz="1500" b="1" dirty="0">
                <a:solidFill>
                  <a:schemeClr val="tx1">
                    <a:lumMod val="75000"/>
                    <a:lumOff val="25000"/>
                  </a:schemeClr>
                </a:solidFill>
                <a:cs typeface="Arial" pitchFamily="34" charset="0"/>
              </a:rPr>
              <a:t>ADMIN</a:t>
            </a:r>
            <a:endParaRPr lang="ko-KR" altLang="en-US" sz="1500" b="1" dirty="0">
              <a:solidFill>
                <a:schemeClr val="tx1">
                  <a:lumMod val="75000"/>
                  <a:lumOff val="25000"/>
                </a:schemeClr>
              </a:solidFill>
              <a:cs typeface="Arial" pitchFamily="34" charset="0"/>
            </a:endParaRPr>
          </a:p>
        </p:txBody>
      </p:sp>
      <p:sp>
        <p:nvSpPr>
          <p:cNvPr id="38" name="TextBox 37"/>
          <p:cNvSpPr txBox="1"/>
          <p:nvPr/>
        </p:nvSpPr>
        <p:spPr>
          <a:xfrm>
            <a:off x="6408145" y="2250478"/>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STAFF</a:t>
            </a:r>
            <a:endParaRPr lang="ko-KR" altLang="en-US" sz="1400" b="1" dirty="0">
              <a:solidFill>
                <a:schemeClr val="tx1">
                  <a:lumMod val="75000"/>
                  <a:lumOff val="25000"/>
                </a:schemeClr>
              </a:solidFill>
              <a:cs typeface="Arial" pitchFamily="34" charset="0"/>
            </a:endParaRPr>
          </a:p>
        </p:txBody>
      </p:sp>
      <p:grpSp>
        <p:nvGrpSpPr>
          <p:cNvPr id="40" name="Group 39"/>
          <p:cNvGrpSpPr/>
          <p:nvPr/>
        </p:nvGrpSpPr>
        <p:grpSpPr>
          <a:xfrm>
            <a:off x="1038048" y="3434173"/>
            <a:ext cx="1743377" cy="1585849"/>
            <a:chOff x="848824" y="3219822"/>
            <a:chExt cx="1743377" cy="1585849"/>
          </a:xfrm>
        </p:grpSpPr>
        <p:sp>
          <p:nvSpPr>
            <p:cNvPr id="41" name="TextBox 40"/>
            <p:cNvSpPr txBox="1"/>
            <p:nvPr/>
          </p:nvSpPr>
          <p:spPr>
            <a:xfrm>
              <a:off x="848824"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CUSTOMER</a:t>
              </a:r>
              <a:endParaRPr lang="ko-KR" altLang="en-US" sz="1400" b="1" dirty="0">
                <a:solidFill>
                  <a:schemeClr val="tx1">
                    <a:lumMod val="75000"/>
                    <a:lumOff val="25000"/>
                  </a:schemeClr>
                </a:solidFill>
                <a:cs typeface="Calibri" pitchFamily="34" charset="0"/>
              </a:endParaRPr>
            </a:p>
          </p:txBody>
        </p:sp>
        <p:sp>
          <p:nvSpPr>
            <p:cNvPr id="42" name="TextBox 41"/>
            <p:cNvSpPr txBox="1"/>
            <p:nvPr/>
          </p:nvSpPr>
          <p:spPr>
            <a:xfrm>
              <a:off x="864009" y="3420676"/>
              <a:ext cx="1728192" cy="1384995"/>
            </a:xfrm>
            <a:prstGeom prst="rect">
              <a:avLst/>
            </a:prstGeom>
            <a:noFill/>
          </p:spPr>
          <p:txBody>
            <a:bodyPr wrap="square" rtlCol="0" anchor="ctr">
              <a:spAutoFit/>
            </a:bodyPr>
            <a:lstStyle/>
            <a:p>
              <a:pPr algn="ctr"/>
              <a:r>
                <a:rPr lang="en-US" altLang="ko-KR" sz="1400" dirty="0">
                  <a:solidFill>
                    <a:schemeClr val="tx1">
                      <a:lumMod val="75000"/>
                      <a:lumOff val="25000"/>
                    </a:schemeClr>
                  </a:solidFill>
                </a:rPr>
                <a:t>A customer is an individual that purchase the goods or services produced by a company.</a:t>
              </a:r>
            </a:p>
          </p:txBody>
        </p:sp>
      </p:grpSp>
      <p:grpSp>
        <p:nvGrpSpPr>
          <p:cNvPr id="46" name="Group 45"/>
          <p:cNvGrpSpPr/>
          <p:nvPr/>
        </p:nvGrpSpPr>
        <p:grpSpPr>
          <a:xfrm>
            <a:off x="3699368" y="3428149"/>
            <a:ext cx="1728192" cy="1213683"/>
            <a:chOff x="4660930" y="3219822"/>
            <a:chExt cx="1728192" cy="1213683"/>
          </a:xfrm>
        </p:grpSpPr>
        <p:sp>
          <p:nvSpPr>
            <p:cNvPr id="47" name="TextBox 46"/>
            <p:cNvSpPr txBox="1"/>
            <p:nvPr/>
          </p:nvSpPr>
          <p:spPr>
            <a:xfrm>
              <a:off x="4660930"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ADMIN</a:t>
              </a:r>
              <a:endParaRPr lang="ko-KR" altLang="en-US" sz="1400" b="1" dirty="0">
                <a:solidFill>
                  <a:schemeClr val="tx1">
                    <a:lumMod val="75000"/>
                    <a:lumOff val="25000"/>
                  </a:schemeClr>
                </a:solidFill>
                <a:cs typeface="Calibri" pitchFamily="34" charset="0"/>
              </a:endParaRPr>
            </a:p>
          </p:txBody>
        </p:sp>
        <p:sp>
          <p:nvSpPr>
            <p:cNvPr id="48" name="TextBox 47"/>
            <p:cNvSpPr txBox="1"/>
            <p:nvPr/>
          </p:nvSpPr>
          <p:spPr>
            <a:xfrm>
              <a:off x="4660930" y="3479398"/>
              <a:ext cx="1728192" cy="954107"/>
            </a:xfrm>
            <a:prstGeom prst="rect">
              <a:avLst/>
            </a:prstGeom>
            <a:noFill/>
          </p:spPr>
          <p:txBody>
            <a:bodyPr wrap="square" rtlCol="0" anchor="ctr">
              <a:spAutoFit/>
            </a:bodyPr>
            <a:lstStyle/>
            <a:p>
              <a:pPr algn="ctr"/>
              <a:r>
                <a:rPr lang="en-US" altLang="ko-KR" sz="1400" dirty="0">
                  <a:solidFill>
                    <a:schemeClr val="tx1">
                      <a:lumMod val="75000"/>
                      <a:lumOff val="25000"/>
                    </a:schemeClr>
                  </a:solidFill>
                </a:rPr>
                <a:t>The administration of a business, organization, etc.</a:t>
              </a:r>
            </a:p>
            <a:p>
              <a:pPr algn="ctr"/>
              <a:endParaRPr lang="en-US" altLang="ko-KR" sz="1400" dirty="0">
                <a:solidFill>
                  <a:schemeClr val="tx1">
                    <a:lumMod val="75000"/>
                    <a:lumOff val="25000"/>
                  </a:schemeClr>
                </a:solidFill>
              </a:endParaRPr>
            </a:p>
          </p:txBody>
        </p:sp>
      </p:grpSp>
      <p:grpSp>
        <p:nvGrpSpPr>
          <p:cNvPr id="49" name="Group 48"/>
          <p:cNvGrpSpPr/>
          <p:nvPr/>
        </p:nvGrpSpPr>
        <p:grpSpPr>
          <a:xfrm>
            <a:off x="6201646" y="3428149"/>
            <a:ext cx="1747584" cy="1429127"/>
            <a:chOff x="6566983" y="3219822"/>
            <a:chExt cx="1747584" cy="1429127"/>
          </a:xfrm>
        </p:grpSpPr>
        <p:sp>
          <p:nvSpPr>
            <p:cNvPr id="50" name="TextBox 49"/>
            <p:cNvSpPr txBox="1"/>
            <p:nvPr/>
          </p:nvSpPr>
          <p:spPr>
            <a:xfrm>
              <a:off x="6566983"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STAFF</a:t>
              </a:r>
              <a:endParaRPr lang="ko-KR" altLang="en-US" sz="1400" b="1" dirty="0">
                <a:solidFill>
                  <a:schemeClr val="tx1">
                    <a:lumMod val="75000"/>
                    <a:lumOff val="25000"/>
                  </a:schemeClr>
                </a:solidFill>
                <a:cs typeface="Calibri" pitchFamily="34" charset="0"/>
              </a:endParaRPr>
            </a:p>
          </p:txBody>
        </p:sp>
        <p:sp>
          <p:nvSpPr>
            <p:cNvPr id="51" name="TextBox 50"/>
            <p:cNvSpPr txBox="1"/>
            <p:nvPr/>
          </p:nvSpPr>
          <p:spPr>
            <a:xfrm>
              <a:off x="6586375" y="3479398"/>
              <a:ext cx="1728192" cy="1169551"/>
            </a:xfrm>
            <a:prstGeom prst="rect">
              <a:avLst/>
            </a:prstGeom>
            <a:noFill/>
          </p:spPr>
          <p:txBody>
            <a:bodyPr wrap="square" rtlCol="0" anchor="ctr">
              <a:spAutoFit/>
            </a:bodyPr>
            <a:lstStyle/>
            <a:p>
              <a:pPr algn="ctr"/>
              <a:r>
                <a:rPr lang="en-US" altLang="ko-KR" sz="1400" dirty="0">
                  <a:solidFill>
                    <a:schemeClr val="tx1">
                      <a:lumMod val="75000"/>
                      <a:lumOff val="25000"/>
                    </a:schemeClr>
                  </a:solidFill>
                </a:rPr>
                <a:t>All the people employed by a particular organization.</a:t>
              </a:r>
            </a:p>
            <a:p>
              <a:pPr algn="ctr"/>
              <a:endParaRPr lang="en-US" altLang="ko-KR" sz="1400" dirty="0">
                <a:solidFill>
                  <a:schemeClr val="tx1">
                    <a:lumMod val="75000"/>
                    <a:lumOff val="25000"/>
                  </a:schemeClr>
                </a:solidFill>
              </a:endParaRPr>
            </a:p>
          </p:txBody>
        </p:sp>
      </p:grpSp>
      <p:sp>
        <p:nvSpPr>
          <p:cNvPr id="52" name="Rectangle 9"/>
          <p:cNvSpPr/>
          <p:nvPr/>
        </p:nvSpPr>
        <p:spPr>
          <a:xfrm>
            <a:off x="4379830" y="1797011"/>
            <a:ext cx="367269" cy="3437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0"/>
          <p:cNvSpPr/>
          <p:nvPr/>
        </p:nvSpPr>
        <p:spPr>
          <a:xfrm>
            <a:off x="1737618" y="1803612"/>
            <a:ext cx="329053" cy="32809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7"/>
          <p:cNvSpPr/>
          <p:nvPr/>
        </p:nvSpPr>
        <p:spPr>
          <a:xfrm>
            <a:off x="6870621" y="1803612"/>
            <a:ext cx="390242" cy="39024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xmlns="" val="4189945613"/>
      </p:ext>
    </p:extLst>
  </p:cSld>
  <p:clrMapOvr>
    <a:masterClrMapping/>
  </p:clrMapOvr>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2511</TotalTime>
  <Words>779</Words>
  <Application>Microsoft Office PowerPoint</Application>
  <PresentationFormat>On-screen Show (16:9)</PresentationFormat>
  <Paragraphs>129</Paragraphs>
  <Slides>33</Slides>
  <Notes>0</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Cover and End Slide Master</vt:lpstr>
      <vt:lpstr>Contents Slide Master</vt:lpstr>
      <vt:lpstr>Section Break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Admin</cp:lastModifiedBy>
  <cp:revision>287</cp:revision>
  <dcterms:created xsi:type="dcterms:W3CDTF">2016-12-05T23:26:54Z</dcterms:created>
  <dcterms:modified xsi:type="dcterms:W3CDTF">2019-02-22T08:00:17Z</dcterms:modified>
</cp:coreProperties>
</file>